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iBbNEhLpziXwW9AWjFWsZAYJ89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365" name="Google Shape;365;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207" name="Google Shape;20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38"/>
          <p:cNvGrpSpPr/>
          <p:nvPr/>
        </p:nvGrpSpPr>
        <p:grpSpPr>
          <a:xfrm>
            <a:off x="0" y="-8467"/>
            <a:ext cx="12192000" cy="6866467"/>
            <a:chOff x="0" y="-8467"/>
            <a:chExt cx="12192000" cy="6866467"/>
          </a:xfrm>
        </p:grpSpPr>
        <p:sp>
          <p:nvSpPr>
            <p:cNvPr id="28" name="Google Shape;28;p38"/>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9" name="Google Shape;29;p38"/>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30" name="Google Shape;30;p38"/>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31" name="Google Shape;31;p38"/>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32" name="Google Shape;32;p38"/>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p38"/>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8"/>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5" name="Google Shape;35;p38"/>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6" name="Google Shape;36;p38"/>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7" name="Google Shape;37;p38"/>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8"/>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8"/>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40" name="Google Shape;40;p3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47"/>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7"/>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7" name="Google Shape;97;p4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48"/>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8"/>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3" name="Google Shape;103;p48"/>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4" name="Google Shape;104;p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48"/>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
        <p:nvSpPr>
          <p:cNvPr id="108" name="Google Shape;108;p48"/>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49"/>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49"/>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2" name="Google Shape;112;p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50"/>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50"/>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8" name="Google Shape;118;p50"/>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9" name="Google Shape;119;p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50"/>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
        <p:nvSpPr>
          <p:cNvPr id="123" name="Google Shape;123;p50"/>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51"/>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51"/>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7" name="Google Shape;127;p51"/>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8" name="Google Shape;128;p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5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2"/>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5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5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5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53"/>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3"/>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5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5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5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3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6" name="Google Shape;46;p3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40"/>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0"/>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2" name="Google Shape;52;p4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1"/>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8" name="Google Shape;58;p41"/>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4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4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2"/>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p42"/>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6" name="Google Shape;66;p42"/>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7" name="Google Shape;67;p42"/>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8" name="Google Shape;68;p4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4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4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45"/>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5"/>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3" name="Google Shape;83;p45"/>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4" name="Google Shape;84;p4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46"/>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6"/>
          <p:cNvSpPr/>
          <p:nvPr>
            <p:ph idx="2" type="pic"/>
          </p:nvPr>
        </p:nvSpPr>
        <p:spPr>
          <a:xfrm>
            <a:off x="677334" y="609600"/>
            <a:ext cx="8596668" cy="3845718"/>
          </a:xfrm>
          <a:prstGeom prst="rect">
            <a:avLst/>
          </a:prstGeom>
          <a:noFill/>
          <a:ln>
            <a:noFill/>
          </a:ln>
        </p:spPr>
      </p:sp>
      <p:sp>
        <p:nvSpPr>
          <p:cNvPr id="90" name="Google Shape;90;p46"/>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4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4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7"/>
          <p:cNvGrpSpPr/>
          <p:nvPr/>
        </p:nvGrpSpPr>
        <p:grpSpPr>
          <a:xfrm>
            <a:off x="0" y="-8467"/>
            <a:ext cx="12192000" cy="6866467"/>
            <a:chOff x="0" y="-8467"/>
            <a:chExt cx="12192000" cy="6866467"/>
          </a:xfrm>
        </p:grpSpPr>
        <p:cxnSp>
          <p:nvCxnSpPr>
            <p:cNvPr id="11" name="Google Shape;11;p37"/>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12" name="Google Shape;12;p37"/>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13" name="Google Shape;13;p37"/>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37"/>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37"/>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7"/>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7" name="Google Shape;17;p37"/>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8" name="Google Shape;18;p37"/>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37"/>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7"/>
            <p:cNvSpPr/>
            <p:nvPr/>
          </p:nvSpPr>
          <p:spPr>
            <a:xfrm>
              <a:off x="0" y="4013200"/>
              <a:ext cx="448733" cy="2844800"/>
            </a:xfrm>
            <a:prstGeom prst="triangle">
              <a:avLst>
                <a:gd fmla="val 0" name="adj"/>
              </a:avLst>
            </a:prstGeom>
            <a:solidFill>
              <a:schemeClr val="accen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3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3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3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3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20.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38.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drive.mathworks.com/sharing/69b123f0-5eb1-4d9e-9a64-f14498986d9f" TargetMode="Externa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8.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7.jpg"/><Relationship Id="rId4" Type="http://schemas.openxmlformats.org/officeDocument/2006/relationships/image" Target="../media/image5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6.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youtu.be/kwNFpoY3dKk" TargetMode="Externa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youtu.be/Ap9fqfN1ioA" TargetMode="Externa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rive.mathworks.com/sharing/69b123f0-5eb1-4d9e-9a64-f14498986d9f"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262997" y="876482"/>
            <a:ext cx="9144000" cy="238760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5496"/>
              </a:buClr>
              <a:buSzPts val="6600"/>
              <a:buFont typeface="Trebuchet MS"/>
              <a:buNone/>
            </a:pPr>
            <a:r>
              <a:rPr b="1" lang="en-US" sz="6600">
                <a:solidFill>
                  <a:srgbClr val="005496"/>
                </a:solidFill>
                <a:latin typeface="Trebuchet MS"/>
                <a:ea typeface="Trebuchet MS"/>
                <a:cs typeface="Trebuchet MS"/>
                <a:sym typeface="Trebuchet MS"/>
              </a:rPr>
              <a:t>Intro to MATLAB Programming</a:t>
            </a:r>
            <a:endParaRPr/>
          </a:p>
        </p:txBody>
      </p:sp>
      <p:pic>
        <p:nvPicPr>
          <p:cNvPr id="148" name="Google Shape;148;p1"/>
          <p:cNvPicPr preferRelativeResize="0"/>
          <p:nvPr/>
        </p:nvPicPr>
        <p:blipFill rotWithShape="1">
          <a:blip r:embed="rId3">
            <a:alphaModFix/>
          </a:blip>
          <a:srcRect b="0" l="0" r="0" t="0"/>
          <a:stretch/>
        </p:blipFill>
        <p:spPr>
          <a:xfrm>
            <a:off x="783693" y="4201752"/>
            <a:ext cx="5014390" cy="2219155"/>
          </a:xfrm>
          <a:prstGeom prst="rect">
            <a:avLst/>
          </a:prstGeom>
          <a:noFill/>
          <a:ln>
            <a:noFill/>
          </a:ln>
        </p:spPr>
      </p:pic>
      <p:pic>
        <p:nvPicPr>
          <p:cNvPr id="149" name="Google Shape;149;p1"/>
          <p:cNvPicPr preferRelativeResize="0"/>
          <p:nvPr/>
        </p:nvPicPr>
        <p:blipFill rotWithShape="1">
          <a:blip r:embed="rId4">
            <a:alphaModFix/>
          </a:blip>
          <a:srcRect b="0" l="0" r="0" t="0"/>
          <a:stretch/>
        </p:blipFill>
        <p:spPr>
          <a:xfrm>
            <a:off x="6276975" y="3593918"/>
            <a:ext cx="3130022" cy="31300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228" name="Google Shape;228;p10"/>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Commands</a:t>
            </a:r>
            <a:endParaRPr sz="2800">
              <a:solidFill>
                <a:srgbClr val="FF6600"/>
              </a:solidFill>
            </a:endParaRPr>
          </a:p>
        </p:txBody>
      </p:sp>
      <p:sp>
        <p:nvSpPr>
          <p:cNvPr id="229" name="Google Shape;229;p10"/>
          <p:cNvSpPr txBox="1"/>
          <p:nvPr/>
        </p:nvSpPr>
        <p:spPr>
          <a:xfrm>
            <a:off x="677334" y="1911618"/>
            <a:ext cx="853916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 can execute commands by typing them in the </a:t>
            </a:r>
            <a:r>
              <a:rPr b="1" lang="en-US" sz="1800">
                <a:solidFill>
                  <a:schemeClr val="dk1"/>
                </a:solidFill>
                <a:latin typeface="Arial"/>
                <a:ea typeface="Arial"/>
                <a:cs typeface="Arial"/>
                <a:sym typeface="Arial"/>
              </a:rPr>
              <a:t>Command Window </a:t>
            </a:r>
            <a:r>
              <a:rPr lang="en-US" sz="1800">
                <a:solidFill>
                  <a:schemeClr val="dk1"/>
                </a:solidFill>
                <a:latin typeface="Arial"/>
                <a:ea typeface="Arial"/>
                <a:cs typeface="Arial"/>
                <a:sym typeface="Arial"/>
              </a:rPr>
              <a:t>after the MATLAB prompt (&gt;&gt;) and pressing the Enter key.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answer will continue below and will save itself in the workspace. If it isn't entered as variable, the output will save itself as </a:t>
            </a:r>
            <a:r>
              <a:rPr b="1" lang="en-US" sz="1800">
                <a:solidFill>
                  <a:schemeClr val="dk1"/>
                </a:solidFill>
                <a:latin typeface="Arial"/>
                <a:ea typeface="Arial"/>
                <a:cs typeface="Arial"/>
                <a:sym typeface="Arial"/>
              </a:rPr>
              <a:t>ans</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Entering commands one by one in the </a:t>
            </a:r>
            <a:r>
              <a:rPr b="1" lang="en-US" sz="1800">
                <a:solidFill>
                  <a:schemeClr val="dk1"/>
                </a:solidFill>
                <a:latin typeface="Arial"/>
                <a:ea typeface="Arial"/>
                <a:cs typeface="Arial"/>
                <a:sym typeface="Arial"/>
              </a:rPr>
              <a:t>Command window</a:t>
            </a:r>
            <a:r>
              <a:rPr lang="en-US" sz="1800">
                <a:solidFill>
                  <a:schemeClr val="dk1"/>
                </a:solidFill>
                <a:latin typeface="Arial"/>
                <a:ea typeface="Arial"/>
                <a:cs typeface="Arial"/>
                <a:sym typeface="Arial"/>
              </a:rPr>
              <a:t> is a quick way to try something out and see the results.</a:t>
            </a:r>
            <a:endParaRPr/>
          </a:p>
        </p:txBody>
      </p:sp>
      <p:pic>
        <p:nvPicPr>
          <p:cNvPr id="230" name="Google Shape;230;p10"/>
          <p:cNvPicPr preferRelativeResize="0"/>
          <p:nvPr/>
        </p:nvPicPr>
        <p:blipFill rotWithShape="1">
          <a:blip r:embed="rId3">
            <a:alphaModFix/>
          </a:blip>
          <a:srcRect b="0" l="0" r="0" t="0"/>
          <a:stretch/>
        </p:blipFill>
        <p:spPr>
          <a:xfrm>
            <a:off x="1233151" y="4564380"/>
            <a:ext cx="3971925" cy="1847850"/>
          </a:xfrm>
          <a:prstGeom prst="rect">
            <a:avLst/>
          </a:prstGeom>
          <a:noFill/>
          <a:ln>
            <a:noFill/>
          </a:ln>
        </p:spPr>
      </p:pic>
      <p:pic>
        <p:nvPicPr>
          <p:cNvPr id="231" name="Google Shape;231;p10"/>
          <p:cNvPicPr preferRelativeResize="0"/>
          <p:nvPr/>
        </p:nvPicPr>
        <p:blipFill rotWithShape="1">
          <a:blip r:embed="rId4">
            <a:alphaModFix/>
          </a:blip>
          <a:srcRect b="0" l="0" r="0" t="0"/>
          <a:stretch/>
        </p:blipFill>
        <p:spPr>
          <a:xfrm>
            <a:off x="6286499" y="4927601"/>
            <a:ext cx="4215701" cy="1320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1"/>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238" name="Google Shape;238;p11"/>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Live Script</a:t>
            </a:r>
            <a:endParaRPr sz="2800">
              <a:solidFill>
                <a:srgbClr val="FF6600"/>
              </a:solidFill>
            </a:endParaRPr>
          </a:p>
        </p:txBody>
      </p:sp>
      <p:sp>
        <p:nvSpPr>
          <p:cNvPr id="239" name="Google Shape;239;p11"/>
          <p:cNvSpPr txBox="1"/>
          <p:nvPr/>
        </p:nvSpPr>
        <p:spPr>
          <a:xfrm>
            <a:off x="677334" y="1711593"/>
            <a:ext cx="8539162"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However, solving problems often involves a sequence of commands.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You can organize all your commands and their outputs together with a Live Script, which is what this file is.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To begin coding, select Code in the Toolstrip. You can enter commands in the gray code box. You can switch to text mode to add some description.</a:t>
            </a:r>
            <a:endParaRPr/>
          </a:p>
        </p:txBody>
      </p:sp>
      <p:pic>
        <p:nvPicPr>
          <p:cNvPr id="240" name="Google Shape;240;p11"/>
          <p:cNvPicPr preferRelativeResize="0"/>
          <p:nvPr/>
        </p:nvPicPr>
        <p:blipFill rotWithShape="1">
          <a:blip r:embed="rId3">
            <a:alphaModFix/>
          </a:blip>
          <a:srcRect b="0" l="0" r="0" t="0"/>
          <a:stretch/>
        </p:blipFill>
        <p:spPr>
          <a:xfrm>
            <a:off x="1476594" y="3898835"/>
            <a:ext cx="7606552" cy="24951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2"/>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247" name="Google Shape;247;p12"/>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Live Script</a:t>
            </a:r>
            <a:endParaRPr sz="2800">
              <a:solidFill>
                <a:srgbClr val="FF6600"/>
              </a:solidFill>
            </a:endParaRPr>
          </a:p>
        </p:txBody>
      </p:sp>
      <p:sp>
        <p:nvSpPr>
          <p:cNvPr id="248" name="Google Shape;248;p12"/>
          <p:cNvSpPr txBox="1"/>
          <p:nvPr/>
        </p:nvSpPr>
        <p:spPr>
          <a:xfrm>
            <a:off x="677334" y="1711593"/>
            <a:ext cx="853916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 can now run multiple commands at once by clicking the Run button. This evaluates all the commands in order. The output appears on the pane on the right.</a:t>
            </a:r>
            <a:endParaRPr/>
          </a:p>
        </p:txBody>
      </p:sp>
      <p:pic>
        <p:nvPicPr>
          <p:cNvPr id="249" name="Google Shape;249;p12"/>
          <p:cNvPicPr preferRelativeResize="0"/>
          <p:nvPr/>
        </p:nvPicPr>
        <p:blipFill rotWithShape="1">
          <a:blip r:embed="rId3">
            <a:alphaModFix/>
          </a:blip>
          <a:srcRect b="0" l="0" r="0" t="0"/>
          <a:stretch/>
        </p:blipFill>
        <p:spPr>
          <a:xfrm>
            <a:off x="1441324" y="2425086"/>
            <a:ext cx="7253149" cy="38433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3"/>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256" name="Google Shape;256;p13"/>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Live Script</a:t>
            </a:r>
            <a:endParaRPr sz="2800">
              <a:solidFill>
                <a:srgbClr val="FF6600"/>
              </a:solidFill>
            </a:endParaRPr>
          </a:p>
        </p:txBody>
      </p:sp>
      <p:sp>
        <p:nvSpPr>
          <p:cNvPr id="257" name="Google Shape;257;p13"/>
          <p:cNvSpPr txBox="1"/>
          <p:nvPr/>
        </p:nvSpPr>
        <p:spPr>
          <a:xfrm>
            <a:off x="601134" y="1644431"/>
            <a:ext cx="853916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To change the layout, you can click these 2 buttons on the top right side so that the output appears differently. Either way you can see how the code relates to the output. </a:t>
            </a:r>
            <a:endParaRPr/>
          </a:p>
        </p:txBody>
      </p:sp>
      <p:pic>
        <p:nvPicPr>
          <p:cNvPr id="258" name="Google Shape;258;p13"/>
          <p:cNvPicPr preferRelativeResize="0"/>
          <p:nvPr/>
        </p:nvPicPr>
        <p:blipFill rotWithShape="1">
          <a:blip r:embed="rId3">
            <a:alphaModFix/>
          </a:blip>
          <a:srcRect b="0" l="0" r="0" t="0"/>
          <a:stretch/>
        </p:blipFill>
        <p:spPr>
          <a:xfrm>
            <a:off x="1183286" y="2329081"/>
            <a:ext cx="7957010" cy="42199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4"/>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265" name="Google Shape;265;p14"/>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Live Script</a:t>
            </a:r>
            <a:endParaRPr sz="2800">
              <a:solidFill>
                <a:srgbClr val="FF6600"/>
              </a:solidFill>
            </a:endParaRPr>
          </a:p>
        </p:txBody>
      </p:sp>
      <p:sp>
        <p:nvSpPr>
          <p:cNvPr id="266" name="Google Shape;266;p14"/>
          <p:cNvSpPr txBox="1"/>
          <p:nvPr/>
        </p:nvSpPr>
        <p:spPr>
          <a:xfrm>
            <a:off x="524934" y="1973818"/>
            <a:ext cx="85391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 can also select the Output style in the "View" tab at the top:</a:t>
            </a:r>
            <a:endParaRPr/>
          </a:p>
        </p:txBody>
      </p:sp>
      <p:pic>
        <p:nvPicPr>
          <p:cNvPr id="267" name="Google Shape;267;p14"/>
          <p:cNvPicPr preferRelativeResize="0"/>
          <p:nvPr/>
        </p:nvPicPr>
        <p:blipFill rotWithShape="1">
          <a:blip r:embed="rId3">
            <a:alphaModFix/>
          </a:blip>
          <a:srcRect b="0" l="0" r="0" t="0"/>
          <a:stretch/>
        </p:blipFill>
        <p:spPr>
          <a:xfrm>
            <a:off x="924984" y="2641601"/>
            <a:ext cx="9505950" cy="2581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5"/>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274" name="Google Shape;274;p15"/>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Variables</a:t>
            </a:r>
            <a:endParaRPr sz="2800">
              <a:solidFill>
                <a:srgbClr val="FF6600"/>
              </a:solidFill>
            </a:endParaRPr>
          </a:p>
        </p:txBody>
      </p:sp>
      <p:sp>
        <p:nvSpPr>
          <p:cNvPr id="275" name="Google Shape;275;p15"/>
          <p:cNvSpPr txBox="1"/>
          <p:nvPr/>
        </p:nvSpPr>
        <p:spPr>
          <a:xfrm>
            <a:off x="524934" y="1973818"/>
            <a:ext cx="853916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 can name your MATLAB variables anything you'd like as long as they start with a letter and contain only letters, numbers, and underscores (_).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When you create variables, they are saved in the workspace. </a:t>
            </a:r>
            <a:endParaRPr/>
          </a:p>
        </p:txBody>
      </p:sp>
      <p:pic>
        <p:nvPicPr>
          <p:cNvPr id="276" name="Google Shape;276;p15"/>
          <p:cNvPicPr preferRelativeResize="0"/>
          <p:nvPr/>
        </p:nvPicPr>
        <p:blipFill rotWithShape="1">
          <a:blip r:embed="rId3">
            <a:alphaModFix/>
          </a:blip>
          <a:srcRect b="0" l="0" r="0" t="0"/>
          <a:stretch/>
        </p:blipFill>
        <p:spPr>
          <a:xfrm>
            <a:off x="524934" y="3429000"/>
            <a:ext cx="7029450" cy="3019425"/>
          </a:xfrm>
          <a:prstGeom prst="rect">
            <a:avLst/>
          </a:prstGeom>
          <a:noFill/>
          <a:ln>
            <a:noFill/>
          </a:ln>
        </p:spPr>
      </p:pic>
      <p:sp>
        <p:nvSpPr>
          <p:cNvPr id="277" name="Google Shape;277;p15"/>
          <p:cNvSpPr txBox="1"/>
          <p:nvPr/>
        </p:nvSpPr>
        <p:spPr>
          <a:xfrm>
            <a:off x="8661929" y="3429000"/>
            <a:ext cx="275748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6600"/>
                </a:solidFill>
                <a:latin typeface="Arial"/>
                <a:ea typeface="Arial"/>
                <a:cs typeface="Arial"/>
                <a:sym typeface="Arial"/>
              </a:rPr>
              <a:t>Notice that the variables a and A both exist in the workspace.</a:t>
            </a:r>
            <a:endParaRPr/>
          </a:p>
        </p:txBody>
      </p:sp>
      <p:pic>
        <p:nvPicPr>
          <p:cNvPr id="278" name="Google Shape;278;p15"/>
          <p:cNvPicPr preferRelativeResize="0"/>
          <p:nvPr/>
        </p:nvPicPr>
        <p:blipFill rotWithShape="1">
          <a:blip r:embed="rId4">
            <a:alphaModFix/>
          </a:blip>
          <a:srcRect b="0" l="0" r="0" t="0"/>
          <a:stretch/>
        </p:blipFill>
        <p:spPr>
          <a:xfrm>
            <a:off x="8105843" y="4595337"/>
            <a:ext cx="3905250" cy="150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285" name="Google Shape;285;p16"/>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Variables</a:t>
            </a:r>
            <a:endParaRPr sz="2800">
              <a:solidFill>
                <a:srgbClr val="FF6600"/>
              </a:solidFill>
            </a:endParaRPr>
          </a:p>
        </p:txBody>
      </p:sp>
      <p:sp>
        <p:nvSpPr>
          <p:cNvPr id="286" name="Google Shape;286;p16"/>
          <p:cNvSpPr txBox="1"/>
          <p:nvPr/>
        </p:nvSpPr>
        <p:spPr>
          <a:xfrm>
            <a:off x="429684" y="1785122"/>
            <a:ext cx="309456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What if I wanted to store the names of some players or teams?</a:t>
            </a:r>
            <a:endParaRPr/>
          </a:p>
        </p:txBody>
      </p:sp>
      <p:pic>
        <p:nvPicPr>
          <p:cNvPr id="287" name="Google Shape;287;p16"/>
          <p:cNvPicPr preferRelativeResize="0"/>
          <p:nvPr/>
        </p:nvPicPr>
        <p:blipFill rotWithShape="1">
          <a:blip r:embed="rId3">
            <a:alphaModFix/>
          </a:blip>
          <a:srcRect b="0" l="0" r="0" t="0"/>
          <a:stretch/>
        </p:blipFill>
        <p:spPr>
          <a:xfrm>
            <a:off x="3771900" y="1781948"/>
            <a:ext cx="5053565" cy="1737163"/>
          </a:xfrm>
          <a:prstGeom prst="rect">
            <a:avLst/>
          </a:prstGeom>
          <a:noFill/>
          <a:ln>
            <a:noFill/>
          </a:ln>
        </p:spPr>
      </p:pic>
      <p:sp>
        <p:nvSpPr>
          <p:cNvPr id="288" name="Google Shape;288;p16"/>
          <p:cNvSpPr txBox="1"/>
          <p:nvPr/>
        </p:nvSpPr>
        <p:spPr>
          <a:xfrm>
            <a:off x="554108" y="4073426"/>
            <a:ext cx="4513791"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If you run the section above, you can see that all the names are saved in the workspace in the bottom left.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names are saved as </a:t>
            </a:r>
            <a:r>
              <a:rPr b="1" lang="en-US" sz="1800">
                <a:solidFill>
                  <a:schemeClr val="dk1"/>
                </a:solidFill>
                <a:latin typeface="Arial"/>
                <a:ea typeface="Arial"/>
                <a:cs typeface="Arial"/>
                <a:sym typeface="Arial"/>
              </a:rPr>
              <a:t>"string" class </a:t>
            </a:r>
            <a:r>
              <a:rPr lang="en-US" sz="1800">
                <a:solidFill>
                  <a:schemeClr val="dk1"/>
                </a:solidFill>
                <a:latin typeface="Arial"/>
                <a:ea typeface="Arial"/>
                <a:cs typeface="Arial"/>
                <a:sym typeface="Arial"/>
              </a:rPr>
              <a:t>variables, since we created them in quotes and they are non-numerical, meaning we are limited in what we can do with them.</a:t>
            </a:r>
            <a:endParaRPr/>
          </a:p>
        </p:txBody>
      </p:sp>
      <p:pic>
        <p:nvPicPr>
          <p:cNvPr id="289" name="Google Shape;289;p16"/>
          <p:cNvPicPr preferRelativeResize="0"/>
          <p:nvPr/>
        </p:nvPicPr>
        <p:blipFill rotWithShape="1">
          <a:blip r:embed="rId4">
            <a:alphaModFix/>
          </a:blip>
          <a:srcRect b="0" l="0" r="0" t="0"/>
          <a:stretch/>
        </p:blipFill>
        <p:spPr>
          <a:xfrm>
            <a:off x="5748405" y="3951238"/>
            <a:ext cx="4714875" cy="255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7"/>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296" name="Google Shape;296;p17"/>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Variables</a:t>
            </a:r>
            <a:endParaRPr sz="2800">
              <a:solidFill>
                <a:srgbClr val="FF6600"/>
              </a:solidFill>
            </a:endParaRPr>
          </a:p>
        </p:txBody>
      </p:sp>
      <p:sp>
        <p:nvSpPr>
          <p:cNvPr id="297" name="Google Shape;297;p17"/>
          <p:cNvSpPr txBox="1"/>
          <p:nvPr/>
        </p:nvSpPr>
        <p:spPr>
          <a:xfrm>
            <a:off x="496358" y="2068591"/>
            <a:ext cx="423756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What if we tried to add two strings together like we do numerical "double" variables?</a:t>
            </a:r>
            <a:endParaRPr/>
          </a:p>
        </p:txBody>
      </p:sp>
      <p:pic>
        <p:nvPicPr>
          <p:cNvPr id="298" name="Google Shape;298;p17"/>
          <p:cNvPicPr preferRelativeResize="0"/>
          <p:nvPr/>
        </p:nvPicPr>
        <p:blipFill rotWithShape="1">
          <a:blip r:embed="rId3">
            <a:alphaModFix/>
          </a:blip>
          <a:srcRect b="0" l="0" r="0" t="0"/>
          <a:stretch/>
        </p:blipFill>
        <p:spPr>
          <a:xfrm>
            <a:off x="5200788" y="2106691"/>
            <a:ext cx="3657600" cy="1228725"/>
          </a:xfrm>
          <a:prstGeom prst="rect">
            <a:avLst/>
          </a:prstGeom>
          <a:noFill/>
          <a:ln>
            <a:noFill/>
          </a:ln>
        </p:spPr>
      </p:pic>
      <p:sp>
        <p:nvSpPr>
          <p:cNvPr id="299" name="Google Shape;299;p17"/>
          <p:cNvSpPr txBox="1"/>
          <p:nvPr/>
        </p:nvSpPr>
        <p:spPr>
          <a:xfrm>
            <a:off x="572558" y="3727272"/>
            <a:ext cx="779039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B050"/>
                </a:solidFill>
                <a:latin typeface="Trebuchet MS"/>
                <a:ea typeface="Trebuchet MS"/>
                <a:cs typeface="Trebuchet MS"/>
                <a:sym typeface="Trebuchet MS"/>
              </a:rPr>
              <a:t>Now you try!</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Why don't you try subtracting the names instead of adding, do you think this will work? Why or why not?</a:t>
            </a:r>
            <a:endParaRPr/>
          </a:p>
        </p:txBody>
      </p:sp>
      <p:pic>
        <p:nvPicPr>
          <p:cNvPr id="300" name="Google Shape;300;p17"/>
          <p:cNvPicPr preferRelativeResize="0"/>
          <p:nvPr/>
        </p:nvPicPr>
        <p:blipFill rotWithShape="1">
          <a:blip r:embed="rId4">
            <a:alphaModFix/>
          </a:blip>
          <a:srcRect b="0" l="0" r="0" t="0"/>
          <a:stretch/>
        </p:blipFill>
        <p:spPr>
          <a:xfrm>
            <a:off x="1715790" y="5257799"/>
            <a:ext cx="6036270" cy="12003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307" name="Google Shape;307;p18"/>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Constants</a:t>
            </a:r>
            <a:endParaRPr sz="2800">
              <a:solidFill>
                <a:srgbClr val="FF6600"/>
              </a:solidFill>
            </a:endParaRPr>
          </a:p>
        </p:txBody>
      </p:sp>
      <p:sp>
        <p:nvSpPr>
          <p:cNvPr id="308" name="Google Shape;308;p18"/>
          <p:cNvSpPr txBox="1"/>
          <p:nvPr/>
        </p:nvSpPr>
        <p:spPr>
          <a:xfrm>
            <a:off x="353485" y="1791592"/>
            <a:ext cx="878113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MATLAB contains built-in constants, such as pi to represent π.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If you were to type in pi into the command window, the output shows only four decimal places for pi, but MATLAB internally represents the built-in constant with more decimal places. </a:t>
            </a:r>
            <a:endParaRPr/>
          </a:p>
        </p:txBody>
      </p:sp>
      <p:sp>
        <p:nvSpPr>
          <p:cNvPr id="309" name="Google Shape;309;p18"/>
          <p:cNvSpPr txBox="1"/>
          <p:nvPr/>
        </p:nvSpPr>
        <p:spPr>
          <a:xfrm>
            <a:off x="353485" y="3727607"/>
            <a:ext cx="81713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B050"/>
                </a:solidFill>
                <a:latin typeface="Trebuchet MS"/>
                <a:ea typeface="Trebuchet MS"/>
                <a:cs typeface="Trebuchet MS"/>
                <a:sym typeface="Trebuchet MS"/>
              </a:rPr>
              <a:t>You try!:</a:t>
            </a:r>
            <a:r>
              <a:rPr lang="en-US" sz="1800">
                <a:solidFill>
                  <a:schemeClr val="dk1"/>
                </a:solidFill>
                <a:latin typeface="Trebuchet MS"/>
                <a:ea typeface="Trebuchet MS"/>
                <a:cs typeface="Trebuchet MS"/>
                <a:sym typeface="Trebuchet MS"/>
              </a:rPr>
              <a:t> Create a variable a with a value of π/2. You should also notice that your new command replaced the previous a.</a:t>
            </a:r>
            <a:endParaRPr/>
          </a:p>
        </p:txBody>
      </p:sp>
      <p:pic>
        <p:nvPicPr>
          <p:cNvPr id="310" name="Google Shape;310;p18"/>
          <p:cNvPicPr preferRelativeResize="0"/>
          <p:nvPr/>
        </p:nvPicPr>
        <p:blipFill rotWithShape="1">
          <a:blip r:embed="rId3">
            <a:alphaModFix/>
          </a:blip>
          <a:srcRect b="0" l="0" r="0" t="0"/>
          <a:stretch/>
        </p:blipFill>
        <p:spPr>
          <a:xfrm>
            <a:off x="1991324" y="4832625"/>
            <a:ext cx="6107824" cy="1120500"/>
          </a:xfrm>
          <a:prstGeom prst="rect">
            <a:avLst/>
          </a:prstGeom>
          <a:noFill/>
          <a:ln>
            <a:noFill/>
          </a:ln>
        </p:spPr>
      </p:pic>
      <p:pic>
        <p:nvPicPr>
          <p:cNvPr id="311" name="Google Shape;311;p18"/>
          <p:cNvPicPr preferRelativeResize="0"/>
          <p:nvPr/>
        </p:nvPicPr>
        <p:blipFill rotWithShape="1">
          <a:blip r:embed="rId4">
            <a:alphaModFix/>
          </a:blip>
          <a:srcRect b="0" l="0" r="0" t="0"/>
          <a:stretch/>
        </p:blipFill>
        <p:spPr>
          <a:xfrm>
            <a:off x="9869359" y="1136650"/>
            <a:ext cx="1938338" cy="1938338"/>
          </a:xfrm>
          <a:prstGeom prst="rect">
            <a:avLst/>
          </a:prstGeom>
          <a:noFill/>
          <a:ln>
            <a:noFill/>
          </a:ln>
        </p:spPr>
      </p:pic>
      <p:pic>
        <p:nvPicPr>
          <p:cNvPr id="312" name="Google Shape;312;p18"/>
          <p:cNvPicPr preferRelativeResize="0"/>
          <p:nvPr/>
        </p:nvPicPr>
        <p:blipFill rotWithShape="1">
          <a:blip r:embed="rId5">
            <a:alphaModFix/>
          </a:blip>
          <a:srcRect b="0" l="0" r="0" t="0"/>
          <a:stretch/>
        </p:blipFill>
        <p:spPr>
          <a:xfrm>
            <a:off x="9372740" y="3818212"/>
            <a:ext cx="2028825" cy="202882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9"/>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319" name="Google Shape;319;p19"/>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Arrays</a:t>
            </a:r>
            <a:endParaRPr sz="2800">
              <a:solidFill>
                <a:srgbClr val="FF6600"/>
              </a:solidFill>
            </a:endParaRPr>
          </a:p>
        </p:txBody>
      </p:sp>
      <p:sp>
        <p:nvSpPr>
          <p:cNvPr id="320" name="Google Shape;320;p19"/>
          <p:cNvSpPr txBox="1"/>
          <p:nvPr/>
        </p:nvSpPr>
        <p:spPr>
          <a:xfrm>
            <a:off x="353485" y="1791592"/>
            <a:ext cx="878113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Arrays are a way of storing information in columns and rows.</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Think of coordinates on a coordinate plane. If you wanted to extract information at a certain point, you’d first have to specify the coordinates where the point exists. </a:t>
            </a:r>
            <a:endParaRPr/>
          </a:p>
        </p:txBody>
      </p:sp>
      <p:pic>
        <p:nvPicPr>
          <p:cNvPr id="321" name="Google Shape;321;p19"/>
          <p:cNvPicPr preferRelativeResize="0"/>
          <p:nvPr/>
        </p:nvPicPr>
        <p:blipFill rotWithShape="1">
          <a:blip r:embed="rId3">
            <a:alphaModFix/>
          </a:blip>
          <a:srcRect b="0" l="0" r="0" t="0"/>
          <a:stretch/>
        </p:blipFill>
        <p:spPr>
          <a:xfrm>
            <a:off x="1809992" y="3268920"/>
            <a:ext cx="4952932" cy="3043368"/>
          </a:xfrm>
          <a:prstGeom prst="rect">
            <a:avLst/>
          </a:prstGeom>
          <a:noFill/>
          <a:ln>
            <a:noFill/>
          </a:ln>
          <a:effectLst>
            <a:outerShdw blurRad="292100" rotWithShape="0" algn="tl" dir="2700000" dist="139700">
              <a:srgbClr val="333333">
                <a:alpha val="64705"/>
              </a:srgbClr>
            </a:outerShdw>
          </a:effectLst>
        </p:spPr>
      </p:pic>
      <p:pic>
        <p:nvPicPr>
          <p:cNvPr id="322" name="Google Shape;322;p19"/>
          <p:cNvPicPr preferRelativeResize="0"/>
          <p:nvPr/>
        </p:nvPicPr>
        <p:blipFill rotWithShape="1">
          <a:blip r:embed="rId4">
            <a:alphaModFix/>
          </a:blip>
          <a:srcRect b="0" l="0" r="0" t="0"/>
          <a:stretch/>
        </p:blipFill>
        <p:spPr>
          <a:xfrm>
            <a:off x="7897128" y="4022337"/>
            <a:ext cx="3122672" cy="22260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
          <p:cNvSpPr txBox="1"/>
          <p:nvPr>
            <p:ph type="title"/>
          </p:nvPr>
        </p:nvSpPr>
        <p:spPr>
          <a:xfrm>
            <a:off x="667385" y="412948"/>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600"/>
              <a:buFont typeface="Trebuchet MS"/>
              <a:buNone/>
            </a:pPr>
            <a:r>
              <a:rPr b="1" lang="en-US">
                <a:solidFill>
                  <a:srgbClr val="005496"/>
                </a:solidFill>
              </a:rPr>
              <a:t>How Can We Use Programming to Predict Sports and Top Tracks?</a:t>
            </a:r>
            <a:endParaRPr/>
          </a:p>
        </p:txBody>
      </p:sp>
      <p:sp>
        <p:nvSpPr>
          <p:cNvPr id="155" name="Google Shape;155;p2"/>
          <p:cNvSpPr txBox="1"/>
          <p:nvPr/>
        </p:nvSpPr>
        <p:spPr>
          <a:xfrm>
            <a:off x="286809" y="1930400"/>
            <a:ext cx="878113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000000"/>
                </a:solidFill>
                <a:highlight>
                  <a:srgbClr val="FFFFFF"/>
                </a:highlight>
                <a:latin typeface="Arial"/>
                <a:ea typeface="Arial"/>
                <a:cs typeface="Arial"/>
                <a:sym typeface="Arial"/>
              </a:rPr>
              <a:t>Let’s look at this video about using programming to predict a player’s performance in the NBA:</a:t>
            </a:r>
            <a:endParaRPr b="0" i="0" sz="1800" u="none" cap="none" strike="noStrike">
              <a:solidFill>
                <a:schemeClr val="dk1"/>
              </a:solidFill>
              <a:highlight>
                <a:srgbClr val="FFFFFF"/>
              </a:highlight>
              <a:latin typeface="Times New Roman"/>
              <a:ea typeface="Times New Roman"/>
              <a:cs typeface="Times New Roman"/>
              <a:sym typeface="Times New Roman"/>
            </a:endParaRPr>
          </a:p>
        </p:txBody>
      </p:sp>
      <p:pic>
        <p:nvPicPr>
          <p:cNvPr id="156" name="Google Shape;156;p2" title="How AI technology helps improve sports game performances"/>
          <p:cNvPicPr preferRelativeResize="0"/>
          <p:nvPr/>
        </p:nvPicPr>
        <p:blipFill rotWithShape="1">
          <a:blip r:embed="rId3">
            <a:alphaModFix/>
          </a:blip>
          <a:srcRect b="0" l="0" r="0" t="0"/>
          <a:stretch/>
        </p:blipFill>
        <p:spPr>
          <a:xfrm>
            <a:off x="1920240" y="2576731"/>
            <a:ext cx="6846570" cy="3868321"/>
          </a:xfrm>
          <a:prstGeom prst="rect">
            <a:avLst/>
          </a:prstGeom>
          <a:noFill/>
          <a:ln>
            <a:noFill/>
          </a:ln>
        </p:spPr>
      </p:pic>
      <p:pic>
        <p:nvPicPr>
          <p:cNvPr descr="Basketball Hoop with solid fill" id="157" name="Google Shape;157;p2"/>
          <p:cNvPicPr preferRelativeResize="0"/>
          <p:nvPr/>
        </p:nvPicPr>
        <p:blipFill rotWithShape="1">
          <a:blip r:embed="rId4">
            <a:alphaModFix/>
          </a:blip>
          <a:srcRect b="0" l="0" r="0" t="0"/>
          <a:stretch/>
        </p:blipFill>
        <p:spPr>
          <a:xfrm>
            <a:off x="9553290" y="1930400"/>
            <a:ext cx="1838960" cy="1838960"/>
          </a:xfrm>
          <a:prstGeom prst="rect">
            <a:avLst/>
          </a:prstGeom>
          <a:noFill/>
          <a:ln>
            <a:noFill/>
          </a:ln>
        </p:spPr>
      </p:pic>
      <p:pic>
        <p:nvPicPr>
          <p:cNvPr descr="Sport balls with solid fill" id="158" name="Google Shape;158;p2"/>
          <p:cNvPicPr preferRelativeResize="0"/>
          <p:nvPr/>
        </p:nvPicPr>
        <p:blipFill rotWithShape="1">
          <a:blip r:embed="rId5">
            <a:alphaModFix/>
          </a:blip>
          <a:srcRect b="0" l="0" r="0" t="0"/>
          <a:stretch/>
        </p:blipFill>
        <p:spPr>
          <a:xfrm>
            <a:off x="10140526" y="4336217"/>
            <a:ext cx="1838960" cy="18389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0"/>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329" name="Google Shape;329;p20"/>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Arrays</a:t>
            </a:r>
            <a:endParaRPr sz="2800">
              <a:solidFill>
                <a:srgbClr val="FF6600"/>
              </a:solidFill>
            </a:endParaRPr>
          </a:p>
        </p:txBody>
      </p:sp>
      <p:sp>
        <p:nvSpPr>
          <p:cNvPr id="330" name="Google Shape;330;p20"/>
          <p:cNvSpPr txBox="1"/>
          <p:nvPr/>
        </p:nvSpPr>
        <p:spPr>
          <a:xfrm>
            <a:off x="490538" y="2156549"/>
            <a:ext cx="4710114"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All MATLAB variables are arrays. So, each numeric variable can contain multiple numbers.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You can store related data in one variable by using an array.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Because arrays are a basic programming tool in the MATLAB language, it's important to get to know them and the terminology used to describe them.</a:t>
            </a:r>
            <a:endParaRPr/>
          </a:p>
        </p:txBody>
      </p:sp>
      <p:pic>
        <p:nvPicPr>
          <p:cNvPr id="331" name="Google Shape;331;p20"/>
          <p:cNvPicPr preferRelativeResize="0"/>
          <p:nvPr/>
        </p:nvPicPr>
        <p:blipFill rotWithShape="1">
          <a:blip r:embed="rId3">
            <a:alphaModFix/>
          </a:blip>
          <a:srcRect b="4544" l="25760" r="24800" t="34499"/>
          <a:stretch/>
        </p:blipFill>
        <p:spPr>
          <a:xfrm>
            <a:off x="5312332" y="2156549"/>
            <a:ext cx="3698457" cy="33274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1"/>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338" name="Google Shape;338;p21"/>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Arrays</a:t>
            </a:r>
            <a:endParaRPr sz="2800">
              <a:solidFill>
                <a:srgbClr val="FF6600"/>
              </a:solidFill>
            </a:endParaRPr>
          </a:p>
        </p:txBody>
      </p:sp>
      <p:sp>
        <p:nvSpPr>
          <p:cNvPr id="339" name="Google Shape;339;p21"/>
          <p:cNvSpPr txBox="1"/>
          <p:nvPr/>
        </p:nvSpPr>
        <p:spPr>
          <a:xfrm>
            <a:off x="1210735" y="1837074"/>
            <a:ext cx="3970866"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You can create arrays with multiple elements using square brackets.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When you separate numbers by using spaces as shown in the previous task, MATLAB combines the numbers into a row vector, which is an array with one row and multiple columns (1-by-n).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When you separate numbers by using semicolons, MATLAB creates a column vector (n-by-1).</a:t>
            </a:r>
            <a:endParaRPr/>
          </a:p>
        </p:txBody>
      </p:sp>
      <p:pic>
        <p:nvPicPr>
          <p:cNvPr id="340" name="Google Shape;340;p21"/>
          <p:cNvPicPr preferRelativeResize="0"/>
          <p:nvPr/>
        </p:nvPicPr>
        <p:blipFill rotWithShape="1">
          <a:blip r:embed="rId3">
            <a:alphaModFix/>
          </a:blip>
          <a:srcRect b="0" l="0" r="0" t="0"/>
          <a:stretch/>
        </p:blipFill>
        <p:spPr>
          <a:xfrm>
            <a:off x="5870652" y="1895475"/>
            <a:ext cx="2898761" cy="4352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2"/>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347" name="Google Shape;347;p22"/>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Functions</a:t>
            </a:r>
            <a:endParaRPr sz="2800">
              <a:solidFill>
                <a:srgbClr val="FF6600"/>
              </a:solidFill>
            </a:endParaRPr>
          </a:p>
        </p:txBody>
      </p:sp>
      <p:sp>
        <p:nvSpPr>
          <p:cNvPr id="348" name="Google Shape;348;p22"/>
          <p:cNvSpPr txBox="1"/>
          <p:nvPr/>
        </p:nvSpPr>
        <p:spPr>
          <a:xfrm>
            <a:off x="677334" y="1791592"/>
            <a:ext cx="758666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MATLAB contains a wide variety of built-in functions, such as abs (absolute value) and cos (cosine).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Pass inputs to functions by using parentheses, similar to function notation in math. You can assign these functions to variables.</a:t>
            </a:r>
            <a:endParaRPr/>
          </a:p>
        </p:txBody>
      </p:sp>
      <p:pic>
        <p:nvPicPr>
          <p:cNvPr id="349" name="Google Shape;349;p22"/>
          <p:cNvPicPr preferRelativeResize="0"/>
          <p:nvPr/>
        </p:nvPicPr>
        <p:blipFill rotWithShape="1">
          <a:blip r:embed="rId3">
            <a:alphaModFix/>
          </a:blip>
          <a:srcRect b="0" l="0" r="0" t="0"/>
          <a:stretch/>
        </p:blipFill>
        <p:spPr>
          <a:xfrm>
            <a:off x="900112" y="3767136"/>
            <a:ext cx="6509728" cy="2233613"/>
          </a:xfrm>
          <a:prstGeom prst="rect">
            <a:avLst/>
          </a:prstGeom>
          <a:noFill/>
          <a:ln>
            <a:noFill/>
          </a:ln>
        </p:spPr>
      </p:pic>
      <p:pic>
        <p:nvPicPr>
          <p:cNvPr id="350" name="Google Shape;350;p22"/>
          <p:cNvPicPr preferRelativeResize="0"/>
          <p:nvPr/>
        </p:nvPicPr>
        <p:blipFill rotWithShape="1">
          <a:blip r:embed="rId4">
            <a:alphaModFix/>
          </a:blip>
          <a:srcRect b="0" l="0" r="0" t="0"/>
          <a:stretch/>
        </p:blipFill>
        <p:spPr>
          <a:xfrm>
            <a:off x="8416396" y="4198143"/>
            <a:ext cx="3457575" cy="13716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51" name="Google Shape;351;p22"/>
          <p:cNvPicPr preferRelativeResize="0"/>
          <p:nvPr/>
        </p:nvPicPr>
        <p:blipFill rotWithShape="1">
          <a:blip r:embed="rId5">
            <a:alphaModFix/>
          </a:blip>
          <a:srcRect b="71882" l="0" r="13916" t="0"/>
          <a:stretch/>
        </p:blipFill>
        <p:spPr>
          <a:xfrm>
            <a:off x="8040226" y="2127725"/>
            <a:ext cx="3945731" cy="114119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3"/>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358" name="Google Shape;358;p23"/>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u="sng">
                <a:solidFill>
                  <a:srgbClr val="00B050"/>
                </a:solidFill>
                <a:latin typeface="Arial"/>
                <a:ea typeface="Arial"/>
                <a:cs typeface="Arial"/>
                <a:sym typeface="Arial"/>
              </a:rPr>
              <a:t>Practice Time!</a:t>
            </a:r>
            <a:endParaRPr sz="2800" u="sng">
              <a:solidFill>
                <a:srgbClr val="00B050"/>
              </a:solidFill>
            </a:endParaRPr>
          </a:p>
        </p:txBody>
      </p:sp>
      <p:sp>
        <p:nvSpPr>
          <p:cNvPr id="359" name="Google Shape;359;p23"/>
          <p:cNvSpPr txBox="1"/>
          <p:nvPr/>
        </p:nvSpPr>
        <p:spPr>
          <a:xfrm>
            <a:off x="589527" y="1791592"/>
            <a:ext cx="758666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What if we make a variable that holds the amount points Stephen Curry scored in the past 5 games and we want to take an average?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We could use an array and a function for this! Fill out the missing lines of code to do this below!</a:t>
            </a:r>
            <a:endParaRPr/>
          </a:p>
        </p:txBody>
      </p:sp>
      <p:pic>
        <p:nvPicPr>
          <p:cNvPr id="360" name="Google Shape;360;p23"/>
          <p:cNvPicPr preferRelativeResize="0"/>
          <p:nvPr/>
        </p:nvPicPr>
        <p:blipFill rotWithShape="1">
          <a:blip r:embed="rId3">
            <a:alphaModFix/>
          </a:blip>
          <a:srcRect b="0" l="0" r="0" t="0"/>
          <a:stretch/>
        </p:blipFill>
        <p:spPr>
          <a:xfrm>
            <a:off x="589527" y="3812249"/>
            <a:ext cx="7762276" cy="2348177"/>
          </a:xfrm>
          <a:prstGeom prst="rect">
            <a:avLst/>
          </a:prstGeom>
          <a:noFill/>
          <a:ln>
            <a:noFill/>
          </a:ln>
        </p:spPr>
      </p:pic>
      <p:pic>
        <p:nvPicPr>
          <p:cNvPr id="361" name="Google Shape;361;p23"/>
          <p:cNvPicPr preferRelativeResize="0"/>
          <p:nvPr/>
        </p:nvPicPr>
        <p:blipFill rotWithShape="1">
          <a:blip r:embed="rId4">
            <a:alphaModFix/>
          </a:blip>
          <a:srcRect b="0" l="0" r="0" t="0"/>
          <a:stretch/>
        </p:blipFill>
        <p:spPr>
          <a:xfrm>
            <a:off x="9011626" y="2244287"/>
            <a:ext cx="2894624" cy="306929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4"/>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368" name="Google Shape;368;p24"/>
          <p:cNvSpPr txBox="1"/>
          <p:nvPr>
            <p:ph idx="1" type="body"/>
          </p:nvPr>
        </p:nvSpPr>
        <p:spPr>
          <a:xfrm>
            <a:off x="1624067" y="1296192"/>
            <a:ext cx="8148722"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After going through the MATLAB Onramp live script, let’s practice what we have learned by completing the Part 2 live script also found in the MATLAB Drive for this section.</a:t>
            </a:r>
            <a:endParaRPr sz="2800">
              <a:solidFill>
                <a:srgbClr val="FF6600"/>
              </a:solidFill>
            </a:endParaRPr>
          </a:p>
        </p:txBody>
      </p:sp>
      <p:sp>
        <p:nvSpPr>
          <p:cNvPr id="369" name="Google Shape;369;p24"/>
          <p:cNvSpPr txBox="1"/>
          <p:nvPr/>
        </p:nvSpPr>
        <p:spPr>
          <a:xfrm>
            <a:off x="524934" y="2273297"/>
            <a:ext cx="878113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highlight>
                  <a:srgbClr val="FFFFFF"/>
                </a:highlight>
                <a:latin typeface="Arial"/>
                <a:ea typeface="Arial"/>
                <a:cs typeface="Arial"/>
                <a:sym typeface="Arial"/>
              </a:rPr>
              <a:t>This file will be in the same folder as the previous file, and labeled as ML_Sec01(Part 2) – DataInMusic.mlx</a:t>
            </a:r>
            <a:endParaRPr b="1" sz="1800">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t/>
            </a:r>
            <a:endParaRPr b="1" sz="1800">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t/>
            </a:r>
            <a:endParaRPr b="1" sz="1800">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t/>
            </a:r>
            <a:endParaRPr b="1" sz="1800">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t/>
            </a:r>
            <a:endParaRPr b="1" sz="1800">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t/>
            </a:r>
            <a:endParaRPr b="1" sz="1800">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t/>
            </a:r>
            <a:endParaRPr b="1" sz="1800">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t/>
            </a:r>
            <a:endParaRPr b="1" sz="1000">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rPr b="1" i="0" lang="en-US" sz="1800" u="sng" strike="noStrike">
                <a:solidFill>
                  <a:srgbClr val="0070C0"/>
                </a:solidFill>
                <a:latin typeface="Arial"/>
                <a:ea typeface="Arial"/>
                <a:cs typeface="Arial"/>
                <a:sym typeface="Arial"/>
                <a:hlinkClick r:id="rId3">
                  <a:extLst>
                    <a:ext uri="{A12FA001-AC4F-418D-AE19-62706E023703}">
                      <ahyp:hlinkClr val="tx"/>
                    </a:ext>
                  </a:extLst>
                </a:hlinkClick>
              </a:rPr>
              <a:t>The MATLAB files for this section can be found at this link.</a:t>
            </a:r>
            <a:r>
              <a:rPr b="0" i="0" lang="en-US" sz="1800">
                <a:solidFill>
                  <a:srgbClr val="0070C0"/>
                </a:solidFill>
                <a:latin typeface="Arial"/>
                <a:ea typeface="Arial"/>
                <a:cs typeface="Arial"/>
                <a:sym typeface="Arial"/>
              </a:rPr>
              <a:t> </a:t>
            </a:r>
            <a:endParaRPr b="1" sz="1800">
              <a:solidFill>
                <a:srgbClr val="0070C0"/>
              </a:solidFill>
              <a:highlight>
                <a:srgbClr val="FFFFFF"/>
              </a:highlight>
              <a:latin typeface="Arial"/>
              <a:ea typeface="Arial"/>
              <a:cs typeface="Arial"/>
              <a:sym typeface="Arial"/>
            </a:endParaRPr>
          </a:p>
        </p:txBody>
      </p:sp>
      <p:pic>
        <p:nvPicPr>
          <p:cNvPr id="370" name="Google Shape;370;p24"/>
          <p:cNvPicPr preferRelativeResize="0"/>
          <p:nvPr/>
        </p:nvPicPr>
        <p:blipFill rotWithShape="1">
          <a:blip r:embed="rId4">
            <a:alphaModFix/>
          </a:blip>
          <a:srcRect b="0" l="0" r="0" t="0"/>
          <a:stretch/>
        </p:blipFill>
        <p:spPr>
          <a:xfrm>
            <a:off x="1624067" y="2965624"/>
            <a:ext cx="7205608" cy="33243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5"/>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377" name="Google Shape;377;p25"/>
          <p:cNvSpPr txBox="1"/>
          <p:nvPr>
            <p:ph idx="1" type="body"/>
          </p:nvPr>
        </p:nvSpPr>
        <p:spPr>
          <a:xfrm>
            <a:off x="3524249" y="1084952"/>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Introduction</a:t>
            </a:r>
            <a:endParaRPr b="1" sz="2800">
              <a:solidFill>
                <a:srgbClr val="FF6600"/>
              </a:solidFill>
            </a:endParaRPr>
          </a:p>
        </p:txBody>
      </p:sp>
      <p:sp>
        <p:nvSpPr>
          <p:cNvPr id="378" name="Google Shape;378;p25"/>
          <p:cNvSpPr txBox="1"/>
          <p:nvPr/>
        </p:nvSpPr>
        <p:spPr>
          <a:xfrm>
            <a:off x="677334" y="2196202"/>
            <a:ext cx="7586662"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You've been hired by a record label in order to organize their artist's data (a company that publishes artist's music and promotes it).</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Before getting started, think about how you would store the following items, and what data types they would be:</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285750" lvl="0" marL="285750" marR="0" rtl="0" algn="l">
              <a:spcBef>
                <a:spcPts val="0"/>
              </a:spcBef>
              <a:spcAft>
                <a:spcPts val="0"/>
              </a:spcAft>
              <a:buClr>
                <a:srgbClr val="FF6600"/>
              </a:buClr>
              <a:buSzPts val="1800"/>
              <a:buFont typeface="Arial"/>
              <a:buChar char="•"/>
            </a:pPr>
            <a:r>
              <a:rPr lang="en-US" sz="1800">
                <a:solidFill>
                  <a:srgbClr val="FF6600"/>
                </a:solidFill>
                <a:latin typeface="Trebuchet MS"/>
                <a:ea typeface="Trebuchet MS"/>
                <a:cs typeface="Trebuchet MS"/>
                <a:sym typeface="Trebuchet MS"/>
              </a:rPr>
              <a:t>What data type would an artist’s name be?</a:t>
            </a:r>
            <a:endParaRPr/>
          </a:p>
          <a:p>
            <a:pPr indent="0" lvl="0" marL="0" marR="0" rtl="0" algn="l">
              <a:spcBef>
                <a:spcPts val="0"/>
              </a:spcBef>
              <a:spcAft>
                <a:spcPts val="0"/>
              </a:spcAft>
              <a:buNone/>
            </a:pPr>
            <a:r>
              <a:t/>
            </a:r>
            <a:endParaRPr sz="1800">
              <a:solidFill>
                <a:srgbClr val="FF6600"/>
              </a:solidFill>
              <a:latin typeface="Trebuchet MS"/>
              <a:ea typeface="Trebuchet MS"/>
              <a:cs typeface="Trebuchet MS"/>
              <a:sym typeface="Trebuchet MS"/>
            </a:endParaRPr>
          </a:p>
          <a:p>
            <a:pPr indent="-285750" lvl="0" marL="285750" marR="0" rtl="0" algn="l">
              <a:spcBef>
                <a:spcPts val="0"/>
              </a:spcBef>
              <a:spcAft>
                <a:spcPts val="0"/>
              </a:spcAft>
              <a:buClr>
                <a:srgbClr val="0070C0"/>
              </a:buClr>
              <a:buSzPts val="1800"/>
              <a:buFont typeface="Arial"/>
              <a:buChar char="•"/>
            </a:pPr>
            <a:r>
              <a:rPr lang="en-US" sz="1800">
                <a:solidFill>
                  <a:srgbClr val="0070C0"/>
                </a:solidFill>
                <a:latin typeface="Trebuchet MS"/>
                <a:ea typeface="Trebuchet MS"/>
                <a:cs typeface="Trebuchet MS"/>
                <a:sym typeface="Trebuchet MS"/>
              </a:rPr>
              <a:t>How would you store albums, as a list/array of songs?</a:t>
            </a:r>
            <a:endParaRPr/>
          </a:p>
          <a:p>
            <a:pPr indent="0" lvl="0" marL="0" marR="0" rtl="0" algn="l">
              <a:spcBef>
                <a:spcPts val="0"/>
              </a:spcBef>
              <a:spcAft>
                <a:spcPts val="0"/>
              </a:spcAft>
              <a:buNone/>
            </a:pPr>
            <a:r>
              <a:t/>
            </a:r>
            <a:endParaRPr sz="1800">
              <a:solidFill>
                <a:srgbClr val="FF6600"/>
              </a:solidFill>
              <a:latin typeface="Trebuchet MS"/>
              <a:ea typeface="Trebuchet MS"/>
              <a:cs typeface="Trebuchet MS"/>
              <a:sym typeface="Trebuchet MS"/>
            </a:endParaRPr>
          </a:p>
          <a:p>
            <a:pPr indent="-285750" lvl="0" marL="285750" marR="0" rtl="0" algn="l">
              <a:spcBef>
                <a:spcPts val="0"/>
              </a:spcBef>
              <a:spcAft>
                <a:spcPts val="0"/>
              </a:spcAft>
              <a:buClr>
                <a:srgbClr val="FF6600"/>
              </a:buClr>
              <a:buSzPts val="1800"/>
              <a:buFont typeface="Arial"/>
              <a:buChar char="•"/>
            </a:pPr>
            <a:r>
              <a:rPr lang="en-US" sz="1800">
                <a:solidFill>
                  <a:srgbClr val="FF6600"/>
                </a:solidFill>
                <a:latin typeface="Trebuchet MS"/>
                <a:ea typeface="Trebuchet MS"/>
                <a:cs typeface="Trebuchet MS"/>
                <a:sym typeface="Trebuchet MS"/>
              </a:rPr>
              <a:t>How would you store the amount of listens or streams a song gets?</a:t>
            </a:r>
            <a:endParaRPr/>
          </a:p>
        </p:txBody>
      </p:sp>
      <p:pic>
        <p:nvPicPr>
          <p:cNvPr id="379" name="Google Shape;379;p25"/>
          <p:cNvPicPr preferRelativeResize="0"/>
          <p:nvPr/>
        </p:nvPicPr>
        <p:blipFill rotWithShape="1">
          <a:blip r:embed="rId3">
            <a:alphaModFix/>
          </a:blip>
          <a:srcRect b="0" l="0" r="0" t="0"/>
          <a:stretch/>
        </p:blipFill>
        <p:spPr>
          <a:xfrm>
            <a:off x="9304866" y="2803526"/>
            <a:ext cx="2124075" cy="212407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386" name="Google Shape;386;p26"/>
          <p:cNvSpPr txBox="1"/>
          <p:nvPr>
            <p:ph idx="1" type="body"/>
          </p:nvPr>
        </p:nvSpPr>
        <p:spPr>
          <a:xfrm>
            <a:off x="3867149" y="1087502"/>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Problem 1: Top 10 Tracks</a:t>
            </a:r>
            <a:endParaRPr b="1" sz="2800">
              <a:solidFill>
                <a:srgbClr val="FF6600"/>
              </a:solidFill>
            </a:endParaRPr>
          </a:p>
        </p:txBody>
      </p:sp>
      <p:sp>
        <p:nvSpPr>
          <p:cNvPr id="387" name="Google Shape;387;p26"/>
          <p:cNvSpPr txBox="1"/>
          <p:nvPr/>
        </p:nvSpPr>
        <p:spPr>
          <a:xfrm>
            <a:off x="854868" y="1832909"/>
            <a:ext cx="7586662"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The record label wants you to organize the top 10 most popular tracks in the US today.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Create a variable that stores the names of each of the following songs:</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A Bar Song</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Please Please Please</a:t>
            </a:r>
            <a:endParaRPr sz="18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Nasty</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Not Like Us</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I Had Some Help</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BIRDS OF A FEATHER</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MILLION DOLLAR BABY</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Good Luck, Babe!</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Houdini</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Espresso</a:t>
            </a:r>
            <a:endParaRPr sz="1800">
              <a:solidFill>
                <a:srgbClr val="FF6600"/>
              </a:solidFill>
              <a:latin typeface="Trebuchet MS"/>
              <a:ea typeface="Trebuchet MS"/>
              <a:cs typeface="Trebuchet MS"/>
              <a:sym typeface="Trebuchet MS"/>
            </a:endParaRPr>
          </a:p>
        </p:txBody>
      </p:sp>
      <p:pic>
        <p:nvPicPr>
          <p:cNvPr id="388" name="Google Shape;388;p26"/>
          <p:cNvPicPr preferRelativeResize="0"/>
          <p:nvPr/>
        </p:nvPicPr>
        <p:blipFill rotWithShape="1">
          <a:blip r:embed="rId3">
            <a:alphaModFix/>
          </a:blip>
          <a:srcRect b="0" l="0" r="0" t="0"/>
          <a:stretch/>
        </p:blipFill>
        <p:spPr>
          <a:xfrm>
            <a:off x="4286249" y="3956568"/>
            <a:ext cx="7476931" cy="18139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7"/>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395" name="Google Shape;395;p27"/>
          <p:cNvSpPr txBox="1"/>
          <p:nvPr>
            <p:ph idx="1" type="body"/>
          </p:nvPr>
        </p:nvSpPr>
        <p:spPr>
          <a:xfrm>
            <a:off x="3867149" y="1087502"/>
            <a:ext cx="3886201"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Problem 2: Average Top 10 Streams</a:t>
            </a:r>
            <a:endParaRPr b="1" sz="2800">
              <a:solidFill>
                <a:srgbClr val="FF6600"/>
              </a:solidFill>
            </a:endParaRPr>
          </a:p>
        </p:txBody>
      </p:sp>
      <p:sp>
        <p:nvSpPr>
          <p:cNvPr id="396" name="Google Shape;396;p27"/>
          <p:cNvSpPr txBox="1"/>
          <p:nvPr/>
        </p:nvSpPr>
        <p:spPr>
          <a:xfrm>
            <a:off x="550068" y="1670984"/>
            <a:ext cx="7586662"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The record label is interest in knowing the average amounts of streams/listens that songs in the top 10 are reaching. </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To do this you will need to store the number of listens from each song in a variable and find the mean average. Here are the number of listens below:</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A Bar Song: </a:t>
            </a:r>
            <a:r>
              <a:rPr lang="en-US" sz="1800">
                <a:solidFill>
                  <a:schemeClr val="dk1"/>
                </a:solidFill>
                <a:highlight>
                  <a:srgbClr val="FFFF00"/>
                </a:highlight>
                <a:latin typeface="Trebuchet MS"/>
                <a:ea typeface="Trebuchet MS"/>
                <a:cs typeface="Trebuchet MS"/>
                <a:sym typeface="Trebuchet MS"/>
              </a:rPr>
              <a:t>328,558,379</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Please Please Please: </a:t>
            </a:r>
            <a:r>
              <a:rPr lang="en-US" sz="1800">
                <a:solidFill>
                  <a:schemeClr val="dk1"/>
                </a:solidFill>
                <a:highlight>
                  <a:srgbClr val="FFFF00"/>
                </a:highlight>
                <a:latin typeface="Trebuchet MS"/>
                <a:ea typeface="Trebuchet MS"/>
                <a:cs typeface="Trebuchet MS"/>
                <a:sym typeface="Trebuchet MS"/>
              </a:rPr>
              <a:t>98,201,064</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Nasty: </a:t>
            </a:r>
            <a:r>
              <a:rPr lang="en-US" sz="1800">
                <a:solidFill>
                  <a:schemeClr val="dk1"/>
                </a:solidFill>
                <a:highlight>
                  <a:srgbClr val="FFFF00"/>
                </a:highlight>
                <a:latin typeface="Trebuchet MS"/>
                <a:ea typeface="Trebuchet MS"/>
                <a:cs typeface="Trebuchet MS"/>
                <a:sym typeface="Trebuchet MS"/>
              </a:rPr>
              <a:t>36,651,626</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Not Like Us: </a:t>
            </a:r>
            <a:r>
              <a:rPr lang="en-US" sz="1800">
                <a:solidFill>
                  <a:schemeClr val="dk1"/>
                </a:solidFill>
                <a:highlight>
                  <a:srgbClr val="FFFF00"/>
                </a:highlight>
                <a:latin typeface="Trebuchet MS"/>
                <a:ea typeface="Trebuchet MS"/>
                <a:cs typeface="Trebuchet MS"/>
                <a:sym typeface="Trebuchet MS"/>
              </a:rPr>
              <a:t>338,868,818</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I Had Some Help: </a:t>
            </a:r>
            <a:r>
              <a:rPr lang="en-US" sz="1800">
                <a:solidFill>
                  <a:schemeClr val="dk1"/>
                </a:solidFill>
                <a:highlight>
                  <a:srgbClr val="FFFF00"/>
                </a:highlight>
                <a:latin typeface="Trebuchet MS"/>
                <a:ea typeface="Trebuchet MS"/>
                <a:cs typeface="Trebuchet MS"/>
                <a:sym typeface="Trebuchet MS"/>
              </a:rPr>
              <a:t>266,320,519</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BIRDS OF A FEATHER: </a:t>
            </a:r>
            <a:r>
              <a:rPr lang="en-US" sz="1800">
                <a:solidFill>
                  <a:schemeClr val="dk1"/>
                </a:solidFill>
                <a:highlight>
                  <a:srgbClr val="FFFF00"/>
                </a:highlight>
                <a:latin typeface="Trebuchet MS"/>
                <a:ea typeface="Trebuchet MS"/>
                <a:cs typeface="Trebuchet MS"/>
                <a:sym typeface="Trebuchet MS"/>
              </a:rPr>
              <a:t>242,086,893</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MILLION DOLLAR BABY: </a:t>
            </a:r>
            <a:r>
              <a:rPr lang="en-US" sz="1800">
                <a:solidFill>
                  <a:schemeClr val="dk1"/>
                </a:solidFill>
                <a:highlight>
                  <a:srgbClr val="FFFF00"/>
                </a:highlight>
                <a:latin typeface="Trebuchet MS"/>
                <a:ea typeface="Trebuchet MS"/>
                <a:cs typeface="Trebuchet MS"/>
                <a:sym typeface="Trebuchet MS"/>
              </a:rPr>
              <a:t>416,636,466</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Good Luck, Babe!: </a:t>
            </a:r>
            <a:r>
              <a:rPr lang="en-US" sz="1800">
                <a:solidFill>
                  <a:schemeClr val="dk1"/>
                </a:solidFill>
                <a:highlight>
                  <a:srgbClr val="FFFF00"/>
                </a:highlight>
                <a:latin typeface="Trebuchet MS"/>
                <a:ea typeface="Trebuchet MS"/>
                <a:cs typeface="Trebuchet MS"/>
                <a:sym typeface="Trebuchet MS"/>
              </a:rPr>
              <a:t>187,070,573</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Houdini: </a:t>
            </a:r>
            <a:r>
              <a:rPr lang="en-US" sz="1800">
                <a:solidFill>
                  <a:schemeClr val="dk1"/>
                </a:solidFill>
                <a:highlight>
                  <a:srgbClr val="FFFF00"/>
                </a:highlight>
                <a:latin typeface="Trebuchet MS"/>
                <a:ea typeface="Trebuchet MS"/>
                <a:cs typeface="Trebuchet MS"/>
                <a:sym typeface="Trebuchet MS"/>
              </a:rPr>
              <a:t>126,246,936</a:t>
            </a:r>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Trebuchet MS"/>
                <a:ea typeface="Trebuchet MS"/>
                <a:cs typeface="Trebuchet MS"/>
                <a:sym typeface="Trebuchet MS"/>
              </a:rPr>
              <a:t>Espresso: </a:t>
            </a:r>
            <a:r>
              <a:rPr lang="en-US" sz="1800">
                <a:solidFill>
                  <a:schemeClr val="dk1"/>
                </a:solidFill>
                <a:highlight>
                  <a:srgbClr val="FFFF00"/>
                </a:highlight>
                <a:latin typeface="Trebuchet MS"/>
                <a:ea typeface="Trebuchet MS"/>
                <a:cs typeface="Trebuchet MS"/>
                <a:sym typeface="Trebuchet MS"/>
              </a:rPr>
              <a:t>580,570,678</a:t>
            </a:r>
            <a:endParaRPr sz="1800">
              <a:solidFill>
                <a:srgbClr val="FF6600"/>
              </a:solidFill>
              <a:highlight>
                <a:srgbClr val="FFFF00"/>
              </a:highlight>
              <a:latin typeface="Trebuchet MS"/>
              <a:ea typeface="Trebuchet MS"/>
              <a:cs typeface="Trebuchet MS"/>
              <a:sym typeface="Trebuchet MS"/>
            </a:endParaRPr>
          </a:p>
        </p:txBody>
      </p:sp>
      <p:pic>
        <p:nvPicPr>
          <p:cNvPr id="397" name="Google Shape;397;p27"/>
          <p:cNvPicPr preferRelativeResize="0"/>
          <p:nvPr/>
        </p:nvPicPr>
        <p:blipFill rotWithShape="1">
          <a:blip r:embed="rId3">
            <a:alphaModFix/>
          </a:blip>
          <a:srcRect b="0" l="0" r="0" t="0"/>
          <a:stretch/>
        </p:blipFill>
        <p:spPr>
          <a:xfrm>
            <a:off x="5681662" y="3242966"/>
            <a:ext cx="5444309" cy="35102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8"/>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404" name="Google Shape;404;p28"/>
          <p:cNvSpPr txBox="1"/>
          <p:nvPr>
            <p:ph idx="1" type="body"/>
          </p:nvPr>
        </p:nvSpPr>
        <p:spPr>
          <a:xfrm>
            <a:off x="3867149" y="1087502"/>
            <a:ext cx="5143501"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Problem 3: What Song is the Most Popular?</a:t>
            </a:r>
            <a:endParaRPr b="1" sz="2800">
              <a:solidFill>
                <a:srgbClr val="FF6600"/>
              </a:solidFill>
            </a:endParaRPr>
          </a:p>
        </p:txBody>
      </p:sp>
      <p:sp>
        <p:nvSpPr>
          <p:cNvPr id="405" name="Google Shape;405;p28"/>
          <p:cNvSpPr txBox="1"/>
          <p:nvPr/>
        </p:nvSpPr>
        <p:spPr>
          <a:xfrm>
            <a:off x="369232" y="1930400"/>
            <a:ext cx="9089232"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record label wants you to see which of these songs is the most popular, which means we need to learn some new techniques!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Follow along with the coding cells below and make use of what you created in Problem 1 and 2.</a:t>
            </a:r>
            <a:endParaRPr/>
          </a:p>
          <a:p>
            <a:pPr indent="0" lvl="0" marL="0" marR="0" rtl="0" algn="l">
              <a:spcBef>
                <a:spcPts val="0"/>
              </a:spcBef>
              <a:spcAft>
                <a:spcPts val="0"/>
              </a:spcAft>
              <a:buNone/>
            </a:pPr>
            <a:r>
              <a:t/>
            </a:r>
            <a:endParaRPr sz="1800">
              <a:solidFill>
                <a:srgbClr val="FF6600"/>
              </a:solidFill>
              <a:highlight>
                <a:srgbClr val="FFFF00"/>
              </a:highlight>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Let’s start by creating a 2D array out of the lists from Problem 1 and 2.</a:t>
            </a:r>
            <a:endParaRPr/>
          </a:p>
        </p:txBody>
      </p:sp>
      <p:pic>
        <p:nvPicPr>
          <p:cNvPr id="406" name="Google Shape;406;p28"/>
          <p:cNvPicPr preferRelativeResize="0"/>
          <p:nvPr/>
        </p:nvPicPr>
        <p:blipFill rotWithShape="1">
          <a:blip r:embed="rId3">
            <a:alphaModFix/>
          </a:blip>
          <a:srcRect b="0" l="0" r="0" t="0"/>
          <a:stretch/>
        </p:blipFill>
        <p:spPr>
          <a:xfrm>
            <a:off x="1862137" y="4223362"/>
            <a:ext cx="6881813" cy="2118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9"/>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413" name="Google Shape;413;p29"/>
          <p:cNvSpPr txBox="1"/>
          <p:nvPr>
            <p:ph idx="1" type="body"/>
          </p:nvPr>
        </p:nvSpPr>
        <p:spPr>
          <a:xfrm>
            <a:off x="3867149" y="1087502"/>
            <a:ext cx="5143501"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Problem 3: What Song is the Most Popular?</a:t>
            </a:r>
            <a:endParaRPr b="1" sz="2800">
              <a:solidFill>
                <a:srgbClr val="FF6600"/>
              </a:solidFill>
            </a:endParaRPr>
          </a:p>
        </p:txBody>
      </p:sp>
      <p:sp>
        <p:nvSpPr>
          <p:cNvPr id="414" name="Google Shape;414;p29"/>
          <p:cNvSpPr txBox="1"/>
          <p:nvPr/>
        </p:nvSpPr>
        <p:spPr>
          <a:xfrm>
            <a:off x="369232" y="1930400"/>
            <a:ext cx="908923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 can make sure that this line of code did what it was supposed to by opening the variable it made in the workspace.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Double click on the name "full_list" in the workspace and it will open a spreadsheet of the values in their respective rows:</a:t>
            </a:r>
            <a:endParaRPr b="1" sz="1800">
              <a:solidFill>
                <a:schemeClr val="dk1"/>
              </a:solidFill>
              <a:latin typeface="Arial"/>
              <a:ea typeface="Arial"/>
              <a:cs typeface="Arial"/>
              <a:sym typeface="Arial"/>
            </a:endParaRPr>
          </a:p>
        </p:txBody>
      </p:sp>
      <p:pic>
        <p:nvPicPr>
          <p:cNvPr id="415" name="Google Shape;415;p29"/>
          <p:cNvPicPr preferRelativeResize="0"/>
          <p:nvPr/>
        </p:nvPicPr>
        <p:blipFill rotWithShape="1">
          <a:blip r:embed="rId3">
            <a:alphaModFix/>
          </a:blip>
          <a:srcRect b="0" l="0" r="0" t="0"/>
          <a:stretch/>
        </p:blipFill>
        <p:spPr>
          <a:xfrm>
            <a:off x="532348" y="3977576"/>
            <a:ext cx="4565705" cy="2051749"/>
          </a:xfrm>
          <a:prstGeom prst="rect">
            <a:avLst/>
          </a:prstGeom>
          <a:noFill/>
          <a:ln>
            <a:noFill/>
          </a:ln>
        </p:spPr>
      </p:pic>
      <p:pic>
        <p:nvPicPr>
          <p:cNvPr id="416" name="Google Shape;416;p29"/>
          <p:cNvPicPr preferRelativeResize="0"/>
          <p:nvPr/>
        </p:nvPicPr>
        <p:blipFill rotWithShape="1">
          <a:blip r:embed="rId4">
            <a:alphaModFix/>
          </a:blip>
          <a:srcRect b="0" l="0" r="0" t="0"/>
          <a:stretch/>
        </p:blipFill>
        <p:spPr>
          <a:xfrm>
            <a:off x="5486400" y="4373309"/>
            <a:ext cx="6329363" cy="12733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677333" y="433308"/>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600"/>
              <a:buFont typeface="Trebuchet MS"/>
              <a:buNone/>
            </a:pPr>
            <a:r>
              <a:rPr b="1" lang="en-US">
                <a:solidFill>
                  <a:srgbClr val="005496"/>
                </a:solidFill>
              </a:rPr>
              <a:t>How Can We Use Programming to Predict Sports and Top Tracks?</a:t>
            </a:r>
            <a:endParaRPr/>
          </a:p>
        </p:txBody>
      </p:sp>
      <p:sp>
        <p:nvSpPr>
          <p:cNvPr id="164" name="Google Shape;164;p3"/>
          <p:cNvSpPr txBox="1"/>
          <p:nvPr/>
        </p:nvSpPr>
        <p:spPr>
          <a:xfrm>
            <a:off x="315384" y="2025650"/>
            <a:ext cx="87811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000000"/>
                </a:solidFill>
                <a:highlight>
                  <a:srgbClr val="FFFFFF"/>
                </a:highlight>
                <a:latin typeface="Arial"/>
                <a:ea typeface="Arial"/>
                <a:cs typeface="Arial"/>
                <a:sym typeface="Arial"/>
              </a:rPr>
              <a:t>After watching this video, let’s discuss the following questions:</a:t>
            </a:r>
            <a:endParaRPr b="0" i="0" sz="1800" u="none" cap="none" strike="noStrike">
              <a:solidFill>
                <a:schemeClr val="dk1"/>
              </a:solidFill>
              <a:highlight>
                <a:srgbClr val="FFFFFF"/>
              </a:highlight>
              <a:latin typeface="Times New Roman"/>
              <a:ea typeface="Times New Roman"/>
              <a:cs typeface="Times New Roman"/>
              <a:sym typeface="Times New Roman"/>
            </a:endParaRPr>
          </a:p>
        </p:txBody>
      </p:sp>
      <p:pic>
        <p:nvPicPr>
          <p:cNvPr descr="Basketball Hoop with solid fill" id="165" name="Google Shape;165;p3"/>
          <p:cNvPicPr preferRelativeResize="0"/>
          <p:nvPr/>
        </p:nvPicPr>
        <p:blipFill rotWithShape="1">
          <a:blip r:embed="rId3">
            <a:alphaModFix/>
          </a:blip>
          <a:srcRect b="0" l="0" r="0" t="0"/>
          <a:stretch/>
        </p:blipFill>
        <p:spPr>
          <a:xfrm>
            <a:off x="9553290" y="1930400"/>
            <a:ext cx="1838960" cy="1838960"/>
          </a:xfrm>
          <a:prstGeom prst="rect">
            <a:avLst/>
          </a:prstGeom>
          <a:noFill/>
          <a:ln>
            <a:noFill/>
          </a:ln>
        </p:spPr>
      </p:pic>
      <p:pic>
        <p:nvPicPr>
          <p:cNvPr descr="Sport balls with solid fill" id="166" name="Google Shape;166;p3"/>
          <p:cNvPicPr preferRelativeResize="0"/>
          <p:nvPr/>
        </p:nvPicPr>
        <p:blipFill rotWithShape="1">
          <a:blip r:embed="rId4">
            <a:alphaModFix/>
          </a:blip>
          <a:srcRect b="0" l="0" r="0" t="0"/>
          <a:stretch/>
        </p:blipFill>
        <p:spPr>
          <a:xfrm>
            <a:off x="10140526" y="4336217"/>
            <a:ext cx="1838960" cy="1838960"/>
          </a:xfrm>
          <a:prstGeom prst="rect">
            <a:avLst/>
          </a:prstGeom>
          <a:noFill/>
          <a:ln>
            <a:noFill/>
          </a:ln>
        </p:spPr>
      </p:pic>
      <p:sp>
        <p:nvSpPr>
          <p:cNvPr id="167" name="Google Shape;167;p3"/>
          <p:cNvSpPr txBox="1"/>
          <p:nvPr/>
        </p:nvSpPr>
        <p:spPr>
          <a:xfrm>
            <a:off x="876654" y="2666524"/>
            <a:ext cx="8382489" cy="350865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6600"/>
              </a:buClr>
              <a:buSzPts val="1800"/>
              <a:buFont typeface="Trebuchet MS"/>
              <a:buAutoNum type="arabicPeriod"/>
            </a:pPr>
            <a:r>
              <a:rPr b="0" i="0" lang="en-US" sz="1800" u="none" cap="none" strike="noStrike">
                <a:solidFill>
                  <a:srgbClr val="FF6600"/>
                </a:solidFill>
                <a:highlight>
                  <a:srgbClr val="FFFFFF"/>
                </a:highlight>
                <a:latin typeface="Arial"/>
                <a:ea typeface="Arial"/>
                <a:cs typeface="Arial"/>
                <a:sym typeface="Arial"/>
              </a:rPr>
              <a:t>Tools like the one in this video need a lot of data to be trained on. Why do you think getting plenty of data is important for making good predictions?</a:t>
            </a:r>
            <a:endParaRPr/>
          </a:p>
          <a:p>
            <a:pPr indent="-228600" lvl="0" marL="342900" marR="0" rtl="0" algn="l">
              <a:spcBef>
                <a:spcPts val="1800"/>
              </a:spcBef>
              <a:spcAft>
                <a:spcPts val="0"/>
              </a:spcAft>
              <a:buClr>
                <a:schemeClr val="dk1"/>
              </a:buClr>
              <a:buSzPts val="1800"/>
              <a:buFont typeface="Trebuchet MS"/>
              <a:buNone/>
            </a:pPr>
            <a:r>
              <a:t/>
            </a:r>
            <a:endParaRPr b="0" i="0" sz="1800" u="none" cap="none" strike="noStrike">
              <a:solidFill>
                <a:schemeClr val="dk1"/>
              </a:solidFill>
              <a:highlight>
                <a:srgbClr val="FFFFFF"/>
              </a:highlight>
              <a:latin typeface="Times New Roman"/>
              <a:ea typeface="Times New Roman"/>
              <a:cs typeface="Times New Roman"/>
              <a:sym typeface="Times New Roman"/>
            </a:endParaRPr>
          </a:p>
          <a:p>
            <a:pPr indent="-342900" lvl="0" marL="342900" marR="0" rtl="0" algn="l">
              <a:spcBef>
                <a:spcPts val="1800"/>
              </a:spcBef>
              <a:spcAft>
                <a:spcPts val="0"/>
              </a:spcAft>
              <a:buClr>
                <a:srgbClr val="0070C0"/>
              </a:buClr>
              <a:buSzPts val="1800"/>
              <a:buFont typeface="Trebuchet MS"/>
              <a:buAutoNum type="arabicPeriod"/>
            </a:pPr>
            <a:r>
              <a:rPr b="0" i="0" lang="en-US" sz="1800" u="none" cap="none" strike="noStrike">
                <a:solidFill>
                  <a:srgbClr val="0070C0"/>
                </a:solidFill>
                <a:highlight>
                  <a:srgbClr val="FFFFFF"/>
                </a:highlight>
                <a:latin typeface="Arial"/>
                <a:ea typeface="Arial"/>
                <a:cs typeface="Arial"/>
                <a:sym typeface="Arial"/>
              </a:rPr>
              <a:t>How do you think programs like these store different types of data? Would a player’s name be stored in a different way than player’s average score per game (name vs. number)?</a:t>
            </a:r>
            <a:endParaRPr/>
          </a:p>
          <a:p>
            <a:pPr indent="-228600" lvl="0" marL="342900" marR="0" rtl="0" algn="l">
              <a:spcBef>
                <a:spcPts val="1800"/>
              </a:spcBef>
              <a:spcAft>
                <a:spcPts val="0"/>
              </a:spcAft>
              <a:buClr>
                <a:schemeClr val="dk1"/>
              </a:buClr>
              <a:buSzPts val="1800"/>
              <a:buFont typeface="Trebuchet MS"/>
              <a:buNone/>
            </a:pPr>
            <a:r>
              <a:t/>
            </a:r>
            <a:endParaRPr b="0" i="0" sz="1800" u="none" cap="none" strike="noStrike">
              <a:solidFill>
                <a:schemeClr val="dk1"/>
              </a:solidFill>
              <a:highlight>
                <a:srgbClr val="FFFFFF"/>
              </a:highlight>
              <a:latin typeface="Times New Roman"/>
              <a:ea typeface="Times New Roman"/>
              <a:cs typeface="Times New Roman"/>
              <a:sym typeface="Times New Roman"/>
            </a:endParaRPr>
          </a:p>
          <a:p>
            <a:pPr indent="-342900" lvl="0" marL="342900" marR="0" rtl="0" algn="l">
              <a:spcBef>
                <a:spcPts val="1800"/>
              </a:spcBef>
              <a:spcAft>
                <a:spcPts val="0"/>
              </a:spcAft>
              <a:buClr>
                <a:srgbClr val="FF6600"/>
              </a:buClr>
              <a:buSzPts val="1800"/>
              <a:buFont typeface="Trebuchet MS"/>
              <a:buAutoNum type="arabicPeriod"/>
            </a:pPr>
            <a:r>
              <a:rPr b="0" i="0" lang="en-US" sz="1800" u="none" cap="none" strike="noStrike">
                <a:solidFill>
                  <a:srgbClr val="FF6600"/>
                </a:solidFill>
                <a:highlight>
                  <a:srgbClr val="FFFFFF"/>
                </a:highlight>
                <a:latin typeface="Arial"/>
                <a:ea typeface="Arial"/>
                <a:cs typeface="Arial"/>
                <a:sym typeface="Arial"/>
              </a:rPr>
              <a:t>What other places could you apply a tool like this? How might something like this be useful for working in the music industry?</a:t>
            </a:r>
            <a:endParaRPr b="0" i="0" sz="1800" u="none" cap="none" strike="noStrike">
              <a:solidFill>
                <a:srgbClr val="FF66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0"/>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423" name="Google Shape;423;p30"/>
          <p:cNvSpPr txBox="1"/>
          <p:nvPr>
            <p:ph idx="1" type="body"/>
          </p:nvPr>
        </p:nvSpPr>
        <p:spPr>
          <a:xfrm>
            <a:off x="3867149" y="1087502"/>
            <a:ext cx="5143501"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Problem 3: What Song is the Most Popular?</a:t>
            </a:r>
            <a:endParaRPr b="1" sz="2800">
              <a:solidFill>
                <a:srgbClr val="FF6600"/>
              </a:solidFill>
            </a:endParaRPr>
          </a:p>
        </p:txBody>
      </p:sp>
      <p:sp>
        <p:nvSpPr>
          <p:cNvPr id="424" name="Google Shape;424;p30"/>
          <p:cNvSpPr txBox="1"/>
          <p:nvPr/>
        </p:nvSpPr>
        <p:spPr>
          <a:xfrm>
            <a:off x="369232" y="1777152"/>
            <a:ext cx="9089232"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 order to triple check our new 2D array, we can even print the rows individually.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first row will be the names of the song and the second row will be their respective stream counts. </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Since we typed them in order, the first song in row one will have the stream counts of the first number in row two.</a:t>
            </a:r>
            <a:endParaRPr/>
          </a:p>
        </p:txBody>
      </p:sp>
      <p:pic>
        <p:nvPicPr>
          <p:cNvPr id="425" name="Google Shape;425;p30"/>
          <p:cNvPicPr preferRelativeResize="0"/>
          <p:nvPr/>
        </p:nvPicPr>
        <p:blipFill rotWithShape="1">
          <a:blip r:embed="rId3">
            <a:alphaModFix/>
          </a:blip>
          <a:srcRect b="0" l="0" r="0" t="0"/>
          <a:stretch/>
        </p:blipFill>
        <p:spPr>
          <a:xfrm>
            <a:off x="1991324" y="4063152"/>
            <a:ext cx="6153150" cy="2371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1"/>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432" name="Google Shape;432;p31"/>
          <p:cNvSpPr txBox="1"/>
          <p:nvPr>
            <p:ph idx="1" type="body"/>
          </p:nvPr>
        </p:nvSpPr>
        <p:spPr>
          <a:xfrm>
            <a:off x="3867149" y="1087502"/>
            <a:ext cx="5143501"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Problem 3: What Song is the Most Popular?</a:t>
            </a:r>
            <a:endParaRPr b="1" sz="2800">
              <a:solidFill>
                <a:srgbClr val="FF6600"/>
              </a:solidFill>
            </a:endParaRPr>
          </a:p>
        </p:txBody>
      </p:sp>
      <p:sp>
        <p:nvSpPr>
          <p:cNvPr id="433" name="Google Shape;433;p31"/>
          <p:cNvSpPr txBox="1"/>
          <p:nvPr/>
        </p:nvSpPr>
        <p:spPr>
          <a:xfrm>
            <a:off x="369232" y="2000379"/>
            <a:ext cx="908923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 will now practice what is called “</a:t>
            </a:r>
            <a:r>
              <a:rPr b="1" lang="en-US" sz="1800">
                <a:solidFill>
                  <a:srgbClr val="FF6600"/>
                </a:solidFill>
                <a:latin typeface="Arial"/>
                <a:ea typeface="Arial"/>
                <a:cs typeface="Arial"/>
                <a:sym typeface="Arial"/>
              </a:rPr>
              <a:t>casting</a:t>
            </a:r>
            <a:r>
              <a:rPr lang="en-US" sz="1800">
                <a:solidFill>
                  <a:schemeClr val="dk1"/>
                </a:solidFill>
                <a:latin typeface="Arial"/>
                <a:ea typeface="Arial"/>
                <a:cs typeface="Arial"/>
                <a:sym typeface="Arial"/>
              </a:rPr>
              <a:t>” by changing the string variables that we created by adding our stream counts to the 2D array.</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We can cast these values back to doubles so we can find the maximum value. We cannot use max() on string values!</a:t>
            </a:r>
            <a:endParaRPr/>
          </a:p>
        </p:txBody>
      </p:sp>
      <p:pic>
        <p:nvPicPr>
          <p:cNvPr id="434" name="Google Shape;434;p31"/>
          <p:cNvPicPr preferRelativeResize="0"/>
          <p:nvPr/>
        </p:nvPicPr>
        <p:blipFill rotWithShape="1">
          <a:blip r:embed="rId3">
            <a:alphaModFix/>
          </a:blip>
          <a:srcRect b="0" l="0" r="0" t="0"/>
          <a:stretch/>
        </p:blipFill>
        <p:spPr>
          <a:xfrm>
            <a:off x="1548411" y="3852862"/>
            <a:ext cx="7038975" cy="2238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2"/>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441" name="Google Shape;441;p32"/>
          <p:cNvSpPr txBox="1"/>
          <p:nvPr>
            <p:ph idx="1" type="body"/>
          </p:nvPr>
        </p:nvSpPr>
        <p:spPr>
          <a:xfrm>
            <a:off x="3867149" y="1087502"/>
            <a:ext cx="5143501"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Problem 3: What Song is the Most Popular?</a:t>
            </a:r>
            <a:endParaRPr b="1" sz="2800">
              <a:solidFill>
                <a:srgbClr val="FF6600"/>
              </a:solidFill>
            </a:endParaRPr>
          </a:p>
        </p:txBody>
      </p:sp>
      <p:sp>
        <p:nvSpPr>
          <p:cNvPr id="442" name="Google Shape;442;p32"/>
          <p:cNvSpPr txBox="1"/>
          <p:nvPr/>
        </p:nvSpPr>
        <p:spPr>
          <a:xfrm>
            <a:off x="416857" y="2000379"/>
            <a:ext cx="3697943"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While we could use the previous array, since it only contains the stream counts, that are already numerical, we want the song name in the row above that is paired with the correct number of streams in the second row, so we use the array that has both.</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This will be more important once we have data that comes in 2D arrays already, like spreadsheets.</a:t>
            </a:r>
            <a:endParaRPr/>
          </a:p>
        </p:txBody>
      </p:sp>
      <p:pic>
        <p:nvPicPr>
          <p:cNvPr id="443" name="Google Shape;443;p32"/>
          <p:cNvPicPr preferRelativeResize="0"/>
          <p:nvPr/>
        </p:nvPicPr>
        <p:blipFill rotWithShape="1">
          <a:blip r:embed="rId3">
            <a:alphaModFix/>
          </a:blip>
          <a:srcRect b="0" l="0" r="0" t="0"/>
          <a:stretch/>
        </p:blipFill>
        <p:spPr>
          <a:xfrm>
            <a:off x="4906224" y="1779384"/>
            <a:ext cx="6341955" cy="3299232"/>
          </a:xfrm>
          <a:prstGeom prst="rect">
            <a:avLst/>
          </a:prstGeom>
          <a:noFill/>
          <a:ln>
            <a:noFill/>
          </a:ln>
        </p:spPr>
      </p:pic>
      <p:pic>
        <p:nvPicPr>
          <p:cNvPr id="444" name="Google Shape;444;p32"/>
          <p:cNvPicPr preferRelativeResize="0"/>
          <p:nvPr/>
        </p:nvPicPr>
        <p:blipFill rotWithShape="1">
          <a:blip r:embed="rId4">
            <a:alphaModFix/>
          </a:blip>
          <a:srcRect b="0" l="0" r="0" t="0"/>
          <a:stretch/>
        </p:blipFill>
        <p:spPr>
          <a:xfrm>
            <a:off x="4918816" y="5416699"/>
            <a:ext cx="6329363" cy="12733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3"/>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451" name="Google Shape;451;p33"/>
          <p:cNvSpPr txBox="1"/>
          <p:nvPr>
            <p:ph idx="1" type="body"/>
          </p:nvPr>
        </p:nvSpPr>
        <p:spPr>
          <a:xfrm>
            <a:off x="3867149" y="1087502"/>
            <a:ext cx="5143501"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Problem 3: What Song is the Most Popular?</a:t>
            </a:r>
            <a:endParaRPr b="1" sz="2800">
              <a:solidFill>
                <a:srgbClr val="FF6600"/>
              </a:solidFill>
            </a:endParaRPr>
          </a:p>
        </p:txBody>
      </p:sp>
      <p:sp>
        <p:nvSpPr>
          <p:cNvPr id="452" name="Google Shape;452;p33"/>
          <p:cNvSpPr txBox="1"/>
          <p:nvPr/>
        </p:nvSpPr>
        <p:spPr>
          <a:xfrm>
            <a:off x="416857" y="1693853"/>
            <a:ext cx="8527118"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Now that we have the index of the value in the array that has the largest song count, we can go back to the first row and use that index to find the song title that is in the same spot in the row above.</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Since max_index will equal “10” it will grab the tenth song name “Espresso” from the array. We can run this cell to double check this value.</a:t>
            </a:r>
            <a:endParaRPr/>
          </a:p>
        </p:txBody>
      </p:sp>
      <p:pic>
        <p:nvPicPr>
          <p:cNvPr id="453" name="Google Shape;453;p33"/>
          <p:cNvPicPr preferRelativeResize="0"/>
          <p:nvPr/>
        </p:nvPicPr>
        <p:blipFill rotWithShape="1">
          <a:blip r:embed="rId3">
            <a:alphaModFix/>
          </a:blip>
          <a:srcRect b="0" l="0" r="0" t="0"/>
          <a:stretch/>
        </p:blipFill>
        <p:spPr>
          <a:xfrm>
            <a:off x="1495425" y="3619555"/>
            <a:ext cx="7582500" cy="1428750"/>
          </a:xfrm>
          <a:prstGeom prst="rect">
            <a:avLst/>
          </a:prstGeom>
          <a:noFill/>
          <a:ln>
            <a:noFill/>
          </a:ln>
        </p:spPr>
      </p:pic>
      <p:pic>
        <p:nvPicPr>
          <p:cNvPr id="454" name="Google Shape;454;p33"/>
          <p:cNvPicPr preferRelativeResize="0"/>
          <p:nvPr/>
        </p:nvPicPr>
        <p:blipFill rotWithShape="1">
          <a:blip r:embed="rId4">
            <a:alphaModFix/>
          </a:blip>
          <a:srcRect b="0" l="0" r="0" t="0"/>
          <a:stretch/>
        </p:blipFill>
        <p:spPr>
          <a:xfrm>
            <a:off x="2286300" y="5324475"/>
            <a:ext cx="6000750" cy="1276350"/>
          </a:xfrm>
          <a:prstGeom prst="rect">
            <a:avLst/>
          </a:prstGeom>
          <a:noFill/>
          <a:ln>
            <a:noFill/>
          </a:ln>
        </p:spPr>
      </p:pic>
      <p:cxnSp>
        <p:nvCxnSpPr>
          <p:cNvPr id="455" name="Google Shape;455;p33"/>
          <p:cNvCxnSpPr/>
          <p:nvPr/>
        </p:nvCxnSpPr>
        <p:spPr>
          <a:xfrm flipH="1">
            <a:off x="8077200" y="5486400"/>
            <a:ext cx="1219200" cy="533400"/>
          </a:xfrm>
          <a:prstGeom prst="straightConnector1">
            <a:avLst/>
          </a:prstGeom>
          <a:noFill/>
          <a:ln cap="flat" cmpd="sng" w="57150">
            <a:solidFill>
              <a:srgbClr val="FF0000"/>
            </a:solidFill>
            <a:prstDash val="solid"/>
            <a:round/>
            <a:headEnd len="sm" w="sm"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4"/>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462" name="Google Shape;462;p34"/>
          <p:cNvSpPr txBox="1"/>
          <p:nvPr>
            <p:ph idx="1" type="body"/>
          </p:nvPr>
        </p:nvSpPr>
        <p:spPr>
          <a:xfrm>
            <a:off x="3867149" y="1087502"/>
            <a:ext cx="5143501"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Problem 3: What Song is the Most Popular?</a:t>
            </a:r>
            <a:endParaRPr b="1" sz="2800">
              <a:solidFill>
                <a:srgbClr val="FF6600"/>
              </a:solidFill>
            </a:endParaRPr>
          </a:p>
        </p:txBody>
      </p:sp>
      <p:sp>
        <p:nvSpPr>
          <p:cNvPr id="463" name="Google Shape;463;p34"/>
          <p:cNvSpPr txBox="1"/>
          <p:nvPr/>
        </p:nvSpPr>
        <p:spPr>
          <a:xfrm>
            <a:off x="416857" y="1693853"/>
            <a:ext cx="8527118"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Lastly, we can take the name of the song and the song steam counts that we grabbed from the array and use a new tool called the “</a:t>
            </a:r>
            <a:r>
              <a:rPr b="1" lang="en-US" sz="1800">
                <a:solidFill>
                  <a:srgbClr val="FF6600"/>
                </a:solidFill>
                <a:latin typeface="Arial"/>
                <a:ea typeface="Arial"/>
                <a:cs typeface="Arial"/>
                <a:sym typeface="Arial"/>
              </a:rPr>
              <a:t>fprintf()</a:t>
            </a:r>
            <a:r>
              <a:rPr lang="en-US" sz="1800">
                <a:solidFill>
                  <a:schemeClr val="dk1"/>
                </a:solidFill>
                <a:latin typeface="Arial"/>
                <a:ea typeface="Arial"/>
                <a:cs typeface="Arial"/>
                <a:sym typeface="Arial"/>
              </a:rPr>
              <a:t>” function in order to print out a phrase along with the values.</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Take a look at the coding cell below to see how variables are input into the sentence using “%s” and “%d” depending on whether the variable is a string or an integer.</a:t>
            </a:r>
            <a:endParaRPr/>
          </a:p>
        </p:txBody>
      </p:sp>
      <p:pic>
        <p:nvPicPr>
          <p:cNvPr id="464" name="Google Shape;464;p34"/>
          <p:cNvPicPr preferRelativeResize="0"/>
          <p:nvPr/>
        </p:nvPicPr>
        <p:blipFill rotWithShape="1">
          <a:blip r:embed="rId3">
            <a:alphaModFix/>
          </a:blip>
          <a:srcRect b="0" l="0" r="0" t="0"/>
          <a:stretch/>
        </p:blipFill>
        <p:spPr>
          <a:xfrm>
            <a:off x="1343025" y="3896554"/>
            <a:ext cx="8782050" cy="2628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5"/>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Using Data In Music!</a:t>
            </a:r>
            <a:endParaRPr/>
          </a:p>
        </p:txBody>
      </p:sp>
      <p:sp>
        <p:nvSpPr>
          <p:cNvPr id="471" name="Google Shape;471;p35"/>
          <p:cNvSpPr txBox="1"/>
          <p:nvPr>
            <p:ph idx="1" type="body"/>
          </p:nvPr>
        </p:nvSpPr>
        <p:spPr>
          <a:xfrm>
            <a:off x="3867149" y="1087502"/>
            <a:ext cx="5143501"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Problem 3</a:t>
            </a:r>
            <a:r>
              <a:rPr b="1" lang="en-US">
                <a:solidFill>
                  <a:srgbClr val="FF6600"/>
                </a:solidFill>
                <a:latin typeface="Arial"/>
                <a:ea typeface="Arial"/>
                <a:cs typeface="Arial"/>
                <a:sym typeface="Arial"/>
              </a:rPr>
              <a:t> Continued: Extra Practice</a:t>
            </a:r>
            <a:endParaRPr b="1" sz="2800">
              <a:solidFill>
                <a:srgbClr val="FF6600"/>
              </a:solidFill>
            </a:endParaRPr>
          </a:p>
        </p:txBody>
      </p:sp>
      <p:sp>
        <p:nvSpPr>
          <p:cNvPr id="472" name="Google Shape;472;p35"/>
          <p:cNvSpPr txBox="1"/>
          <p:nvPr/>
        </p:nvSpPr>
        <p:spPr>
          <a:xfrm>
            <a:off x="677334" y="1817678"/>
            <a:ext cx="3678893"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B050"/>
                </a:solidFill>
                <a:latin typeface="Arial"/>
                <a:ea typeface="Arial"/>
                <a:cs typeface="Arial"/>
                <a:sym typeface="Arial"/>
              </a:rPr>
              <a:t>Congratulations, you have completed your task for the record label!</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Now, in order to practice your new skills, try the “Extra Practice” task at the end of the live script!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Now that you know about indexing a 2D array (a list with rows and columns), and how to format a print statement, why don’t you try finding the stream count and name of the </a:t>
            </a:r>
            <a:r>
              <a:rPr b="1" lang="en-US" sz="1800" u="sng">
                <a:solidFill>
                  <a:schemeClr val="dk1"/>
                </a:solidFill>
                <a:latin typeface="Arial"/>
                <a:ea typeface="Arial"/>
                <a:cs typeface="Arial"/>
                <a:sym typeface="Arial"/>
              </a:rPr>
              <a:t>least listened to song </a:t>
            </a:r>
            <a:r>
              <a:rPr lang="en-US" sz="1800">
                <a:solidFill>
                  <a:schemeClr val="dk1"/>
                </a:solidFill>
                <a:latin typeface="Arial"/>
                <a:ea typeface="Arial"/>
                <a:cs typeface="Arial"/>
                <a:sym typeface="Arial"/>
              </a:rPr>
              <a:t>in the list!</a:t>
            </a:r>
            <a:endParaRPr/>
          </a:p>
        </p:txBody>
      </p:sp>
      <p:pic>
        <p:nvPicPr>
          <p:cNvPr id="473" name="Google Shape;473;p35"/>
          <p:cNvPicPr preferRelativeResize="0"/>
          <p:nvPr/>
        </p:nvPicPr>
        <p:blipFill rotWithShape="1">
          <a:blip r:embed="rId3">
            <a:alphaModFix/>
          </a:blip>
          <a:srcRect b="0" l="0" r="0" t="0"/>
          <a:stretch/>
        </p:blipFill>
        <p:spPr>
          <a:xfrm>
            <a:off x="5001224" y="2291511"/>
            <a:ext cx="6594113" cy="357664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Choosing the Parameters That Matter</a:t>
            </a:r>
            <a:endParaRPr/>
          </a:p>
        </p:txBody>
      </p:sp>
      <p:sp>
        <p:nvSpPr>
          <p:cNvPr id="479" name="Google Shape;479;p36"/>
          <p:cNvSpPr txBox="1"/>
          <p:nvPr/>
        </p:nvSpPr>
        <p:spPr>
          <a:xfrm>
            <a:off x="505354" y="1542696"/>
            <a:ext cx="817139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highlight>
                  <a:srgbClr val="FFFFFF"/>
                </a:highlight>
                <a:latin typeface="Arial"/>
                <a:ea typeface="Arial"/>
                <a:cs typeface="Arial"/>
                <a:sym typeface="Arial"/>
              </a:rPr>
              <a:t>Now that we have got some practice with both sports and music data, think about the videos that we watched at the beginning of this lesson about predicting the success of an athlete or the next hit song.</a:t>
            </a:r>
            <a:endParaRPr sz="1800">
              <a:solidFill>
                <a:schemeClr val="dk1"/>
              </a:solidFill>
              <a:highlight>
                <a:srgbClr val="FFFFFF"/>
              </a:highlight>
              <a:latin typeface="Times New Roman"/>
              <a:ea typeface="Times New Roman"/>
              <a:cs typeface="Times New Roman"/>
              <a:sym typeface="Times New Roman"/>
            </a:endParaRPr>
          </a:p>
        </p:txBody>
      </p:sp>
      <p:sp>
        <p:nvSpPr>
          <p:cNvPr id="480" name="Google Shape;480;p36"/>
          <p:cNvSpPr txBox="1"/>
          <p:nvPr/>
        </p:nvSpPr>
        <p:spPr>
          <a:xfrm>
            <a:off x="505354" y="2651016"/>
            <a:ext cx="8171391" cy="42934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highlight>
                  <a:srgbClr val="FFFFFF"/>
                </a:highlight>
                <a:latin typeface="Arial"/>
                <a:ea typeface="Arial"/>
                <a:cs typeface="Arial"/>
                <a:sym typeface="Arial"/>
              </a:rPr>
              <a:t>Let’s complete the following activity:</a:t>
            </a:r>
            <a:endParaRPr/>
          </a:p>
          <a:p>
            <a:pPr indent="0" lvl="0" marL="0" marR="0" rtl="0" algn="l">
              <a:spcBef>
                <a:spcPts val="1800"/>
              </a:spcBef>
              <a:spcAft>
                <a:spcPts val="0"/>
              </a:spcAft>
              <a:buNone/>
            </a:pPr>
            <a:r>
              <a:rPr lang="en-US" sz="1800">
                <a:solidFill>
                  <a:srgbClr val="0070C0"/>
                </a:solidFill>
                <a:latin typeface="Arial"/>
                <a:ea typeface="Arial"/>
                <a:cs typeface="Arial"/>
                <a:sym typeface="Arial"/>
              </a:rPr>
              <a:t>1. Get together with a group or partner and choose whether you want to predict the next best athlete (and what sport they play), or whether you want to predict the next hit song.</a:t>
            </a:r>
            <a:endParaRPr/>
          </a:p>
          <a:p>
            <a:pPr indent="0" lvl="0" marL="0" marR="0" rtl="0" algn="l">
              <a:spcBef>
                <a:spcPts val="1800"/>
              </a:spcBef>
              <a:spcAft>
                <a:spcPts val="0"/>
              </a:spcAft>
              <a:buNone/>
            </a:pPr>
            <a:r>
              <a:rPr lang="en-US" sz="1800">
                <a:solidFill>
                  <a:srgbClr val="FF6600"/>
                </a:solidFill>
                <a:latin typeface="Arial"/>
                <a:ea typeface="Arial"/>
                <a:cs typeface="Arial"/>
                <a:sym typeface="Arial"/>
              </a:rPr>
              <a:t>2. Think about what parameters (variables) and what types of data you need to focus on and collect. (Is it the number of goals, the number of streams? Are these numerical values like doubles or strings?)</a:t>
            </a:r>
            <a:endParaRPr/>
          </a:p>
          <a:p>
            <a:pPr indent="0" lvl="0" marL="0" marR="0" rtl="0" algn="l">
              <a:spcBef>
                <a:spcPts val="1800"/>
              </a:spcBef>
              <a:spcAft>
                <a:spcPts val="0"/>
              </a:spcAft>
              <a:buNone/>
            </a:pPr>
            <a:r>
              <a:rPr lang="en-US" sz="1800">
                <a:solidFill>
                  <a:srgbClr val="0070C0"/>
                </a:solidFill>
                <a:latin typeface="Arial"/>
                <a:ea typeface="Arial"/>
                <a:cs typeface="Arial"/>
                <a:sym typeface="Arial"/>
              </a:rPr>
              <a:t>3. Create a list of the top 5 most important parameters for your prediction and include why it is important. (feel free to add more than 5!)</a:t>
            </a:r>
            <a:endParaRPr/>
          </a:p>
          <a:p>
            <a:pPr indent="0" lvl="0" marL="0" marR="0" rtl="0" algn="l">
              <a:spcBef>
                <a:spcPts val="1800"/>
              </a:spcBef>
              <a:spcAft>
                <a:spcPts val="0"/>
              </a:spcAft>
              <a:buNone/>
            </a:pPr>
            <a:r>
              <a:rPr lang="en-US" sz="1800">
                <a:solidFill>
                  <a:srgbClr val="FF6600"/>
                </a:solidFill>
                <a:latin typeface="Arial"/>
                <a:ea typeface="Arial"/>
                <a:cs typeface="Arial"/>
                <a:sym typeface="Arial"/>
              </a:rPr>
              <a:t>4. Share your parameters with the class!</a:t>
            </a:r>
            <a:endParaRPr/>
          </a:p>
          <a:p>
            <a:pPr indent="0" lvl="0" marL="0" marR="0" rtl="0" algn="l">
              <a:spcBef>
                <a:spcPts val="1800"/>
              </a:spcBef>
              <a:spcAft>
                <a:spcPts val="0"/>
              </a:spcAft>
              <a:buNone/>
            </a:pPr>
            <a:r>
              <a:t/>
            </a:r>
            <a:endParaRPr b="1" sz="1800">
              <a:solidFill>
                <a:srgbClr val="FF6600"/>
              </a:solidFill>
              <a:highlight>
                <a:srgbClr val="FFFFFF"/>
              </a:highlight>
              <a:latin typeface="Arial"/>
              <a:ea typeface="Arial"/>
              <a:cs typeface="Arial"/>
              <a:sym typeface="Arial"/>
            </a:endParaRPr>
          </a:p>
        </p:txBody>
      </p:sp>
      <p:pic>
        <p:nvPicPr>
          <p:cNvPr descr="How Sports Programs Can Reduce Poverty - The Borgen Project" id="481" name="Google Shape;481;p36"/>
          <p:cNvPicPr preferRelativeResize="0"/>
          <p:nvPr/>
        </p:nvPicPr>
        <p:blipFill rotWithShape="1">
          <a:blip r:embed="rId3">
            <a:alphaModFix/>
          </a:blip>
          <a:srcRect b="0" l="0" r="0" t="0"/>
          <a:stretch/>
        </p:blipFill>
        <p:spPr>
          <a:xfrm>
            <a:off x="9156171" y="1255556"/>
            <a:ext cx="2835275" cy="188531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82" name="Google Shape;482;p36"/>
          <p:cNvPicPr preferRelativeResize="0"/>
          <p:nvPr/>
        </p:nvPicPr>
        <p:blipFill rotWithShape="1">
          <a:blip r:embed="rId4">
            <a:alphaModFix/>
          </a:blip>
          <a:srcRect b="0" l="0" r="0" t="0"/>
          <a:stretch/>
        </p:blipFill>
        <p:spPr>
          <a:xfrm>
            <a:off x="9152996" y="4280535"/>
            <a:ext cx="2838450" cy="187833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
          <p:cNvSpPr txBox="1"/>
          <p:nvPr>
            <p:ph type="title"/>
          </p:nvPr>
        </p:nvSpPr>
        <p:spPr>
          <a:xfrm>
            <a:off x="677333" y="433308"/>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600"/>
              <a:buFont typeface="Trebuchet MS"/>
              <a:buNone/>
            </a:pPr>
            <a:r>
              <a:rPr b="1" lang="en-US">
                <a:solidFill>
                  <a:srgbClr val="005496"/>
                </a:solidFill>
              </a:rPr>
              <a:t>How Can We Use Programming to Predict Sports and Top Tracks?</a:t>
            </a:r>
            <a:endParaRPr/>
          </a:p>
        </p:txBody>
      </p:sp>
      <p:sp>
        <p:nvSpPr>
          <p:cNvPr id="173" name="Google Shape;173;p4"/>
          <p:cNvSpPr txBox="1"/>
          <p:nvPr/>
        </p:nvSpPr>
        <p:spPr>
          <a:xfrm>
            <a:off x="467784" y="1882775"/>
            <a:ext cx="878113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000000"/>
                </a:solidFill>
                <a:highlight>
                  <a:srgbClr val="FFFFFF"/>
                </a:highlight>
                <a:latin typeface="Arial"/>
                <a:ea typeface="Arial"/>
                <a:cs typeface="Arial"/>
                <a:sym typeface="Arial"/>
              </a:rPr>
              <a:t>Let’s see how the music industry compares to sports and what kind of data they look at when making predictions:</a:t>
            </a:r>
            <a:endParaRPr b="0" i="0" sz="1800" u="none" cap="none" strike="noStrike">
              <a:solidFill>
                <a:schemeClr val="dk1"/>
              </a:solidFill>
              <a:highlight>
                <a:srgbClr val="FFFFFF"/>
              </a:highlight>
              <a:latin typeface="Times New Roman"/>
              <a:ea typeface="Times New Roman"/>
              <a:cs typeface="Times New Roman"/>
              <a:sym typeface="Times New Roman"/>
            </a:endParaRPr>
          </a:p>
        </p:txBody>
      </p:sp>
      <p:pic>
        <p:nvPicPr>
          <p:cNvPr id="174" name="Google Shape;174;p4" title="Data science and streaming music - Interview with Jonathan Gosier"/>
          <p:cNvPicPr preferRelativeResize="0"/>
          <p:nvPr/>
        </p:nvPicPr>
        <p:blipFill rotWithShape="1">
          <a:blip r:embed="rId3">
            <a:alphaModFix/>
          </a:blip>
          <a:srcRect b="0" l="0" r="0" t="0"/>
          <a:stretch/>
        </p:blipFill>
        <p:spPr>
          <a:xfrm>
            <a:off x="1805516" y="2738192"/>
            <a:ext cx="6524764" cy="3686500"/>
          </a:xfrm>
          <a:prstGeom prst="rect">
            <a:avLst/>
          </a:prstGeom>
          <a:noFill/>
          <a:ln>
            <a:noFill/>
          </a:ln>
        </p:spPr>
      </p:pic>
      <p:pic>
        <p:nvPicPr>
          <p:cNvPr descr="Music notes with solid fill" id="175" name="Google Shape;175;p4"/>
          <p:cNvPicPr preferRelativeResize="0"/>
          <p:nvPr/>
        </p:nvPicPr>
        <p:blipFill rotWithShape="1">
          <a:blip r:embed="rId4">
            <a:alphaModFix/>
          </a:blip>
          <a:srcRect b="0" l="0" r="0" t="0"/>
          <a:stretch/>
        </p:blipFill>
        <p:spPr>
          <a:xfrm>
            <a:off x="9573754" y="2205940"/>
            <a:ext cx="1625460" cy="1625460"/>
          </a:xfrm>
          <a:prstGeom prst="rect">
            <a:avLst/>
          </a:prstGeom>
          <a:noFill/>
          <a:ln>
            <a:noFill/>
          </a:ln>
        </p:spPr>
      </p:pic>
      <p:pic>
        <p:nvPicPr>
          <p:cNvPr descr="Disk jockey female with solid fill" id="176" name="Google Shape;176;p4"/>
          <p:cNvPicPr preferRelativeResize="0"/>
          <p:nvPr/>
        </p:nvPicPr>
        <p:blipFill rotWithShape="1">
          <a:blip r:embed="rId5">
            <a:alphaModFix/>
          </a:blip>
          <a:srcRect b="0" l="0" r="0" t="0"/>
          <a:stretch/>
        </p:blipFill>
        <p:spPr>
          <a:xfrm>
            <a:off x="10386484" y="3926911"/>
            <a:ext cx="1511863" cy="15118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txBox="1"/>
          <p:nvPr>
            <p:ph type="title"/>
          </p:nvPr>
        </p:nvSpPr>
        <p:spPr>
          <a:xfrm>
            <a:off x="677333" y="433308"/>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600"/>
              <a:buFont typeface="Trebuchet MS"/>
              <a:buNone/>
            </a:pPr>
            <a:r>
              <a:rPr b="1" lang="en-US">
                <a:solidFill>
                  <a:srgbClr val="005496"/>
                </a:solidFill>
              </a:rPr>
              <a:t>How Can We Use Programming to Predict Sports and Top Tracks?</a:t>
            </a:r>
            <a:endParaRPr/>
          </a:p>
        </p:txBody>
      </p:sp>
      <p:sp>
        <p:nvSpPr>
          <p:cNvPr id="182" name="Google Shape;182;p5"/>
          <p:cNvSpPr txBox="1"/>
          <p:nvPr/>
        </p:nvSpPr>
        <p:spPr>
          <a:xfrm>
            <a:off x="467784" y="1882775"/>
            <a:ext cx="87811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000000"/>
                </a:solidFill>
                <a:highlight>
                  <a:srgbClr val="FFFFFF"/>
                </a:highlight>
                <a:latin typeface="Arial"/>
                <a:ea typeface="Arial"/>
                <a:cs typeface="Arial"/>
                <a:sym typeface="Arial"/>
              </a:rPr>
              <a:t>Let’s discuss:</a:t>
            </a:r>
            <a:endParaRPr b="0" i="0" sz="1800" u="none" cap="none" strike="noStrike">
              <a:solidFill>
                <a:schemeClr val="dk1"/>
              </a:solidFill>
              <a:highlight>
                <a:srgbClr val="FFFFFF"/>
              </a:highlight>
              <a:latin typeface="Times New Roman"/>
              <a:ea typeface="Times New Roman"/>
              <a:cs typeface="Times New Roman"/>
              <a:sym typeface="Times New Roman"/>
            </a:endParaRPr>
          </a:p>
        </p:txBody>
      </p:sp>
      <p:pic>
        <p:nvPicPr>
          <p:cNvPr descr="Music notes with solid fill" id="183" name="Google Shape;183;p5"/>
          <p:cNvPicPr preferRelativeResize="0"/>
          <p:nvPr/>
        </p:nvPicPr>
        <p:blipFill rotWithShape="1">
          <a:blip r:embed="rId3">
            <a:alphaModFix/>
          </a:blip>
          <a:srcRect b="0" l="0" r="0" t="0"/>
          <a:stretch/>
        </p:blipFill>
        <p:spPr>
          <a:xfrm>
            <a:off x="9573754" y="2205940"/>
            <a:ext cx="1625460" cy="1625460"/>
          </a:xfrm>
          <a:prstGeom prst="rect">
            <a:avLst/>
          </a:prstGeom>
          <a:noFill/>
          <a:ln>
            <a:noFill/>
          </a:ln>
        </p:spPr>
      </p:pic>
      <p:pic>
        <p:nvPicPr>
          <p:cNvPr descr="Disk jockey female with solid fill" id="184" name="Google Shape;184;p5"/>
          <p:cNvPicPr preferRelativeResize="0"/>
          <p:nvPr/>
        </p:nvPicPr>
        <p:blipFill rotWithShape="1">
          <a:blip r:embed="rId4">
            <a:alphaModFix/>
          </a:blip>
          <a:srcRect b="0" l="0" r="0" t="0"/>
          <a:stretch/>
        </p:blipFill>
        <p:spPr>
          <a:xfrm>
            <a:off x="10386484" y="3926911"/>
            <a:ext cx="1511863" cy="1511863"/>
          </a:xfrm>
          <a:prstGeom prst="rect">
            <a:avLst/>
          </a:prstGeom>
          <a:noFill/>
          <a:ln>
            <a:noFill/>
          </a:ln>
        </p:spPr>
      </p:pic>
      <p:sp>
        <p:nvSpPr>
          <p:cNvPr id="185" name="Google Shape;185;p5"/>
          <p:cNvSpPr txBox="1"/>
          <p:nvPr/>
        </p:nvSpPr>
        <p:spPr>
          <a:xfrm>
            <a:off x="1115483" y="2583589"/>
            <a:ext cx="744332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00B050"/>
                </a:solidFill>
                <a:highlight>
                  <a:srgbClr val="FFFFFF"/>
                </a:highlight>
                <a:latin typeface="Arial"/>
                <a:ea typeface="Arial"/>
                <a:cs typeface="Arial"/>
                <a:sym typeface="Arial"/>
              </a:rPr>
              <a:t>How does the music industry differ from the sports industry? For sports the focus is on the athlete, but is music solely data generated by the artists?</a:t>
            </a:r>
            <a:endParaRPr b="1" i="0" sz="1800" u="none" cap="none" strike="noStrike">
              <a:solidFill>
                <a:srgbClr val="00B050"/>
              </a:solidFill>
              <a:highlight>
                <a:srgbClr val="FFFFFF"/>
              </a:highlight>
              <a:latin typeface="Times New Roman"/>
              <a:ea typeface="Times New Roman"/>
              <a:cs typeface="Times New Roman"/>
              <a:sym typeface="Times New Roman"/>
            </a:endParaRPr>
          </a:p>
        </p:txBody>
      </p:sp>
      <p:pic>
        <p:nvPicPr>
          <p:cNvPr id="186" name="Google Shape;186;p5"/>
          <p:cNvPicPr preferRelativeResize="0"/>
          <p:nvPr/>
        </p:nvPicPr>
        <p:blipFill rotWithShape="1">
          <a:blip r:embed="rId5">
            <a:alphaModFix/>
          </a:blip>
          <a:srcRect b="0" l="0" r="0" t="0"/>
          <a:stretch/>
        </p:blipFill>
        <p:spPr>
          <a:xfrm>
            <a:off x="691556" y="3926910"/>
            <a:ext cx="3886200" cy="257308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187" name="Google Shape;187;p5"/>
          <p:cNvPicPr preferRelativeResize="0"/>
          <p:nvPr/>
        </p:nvPicPr>
        <p:blipFill rotWithShape="1">
          <a:blip r:embed="rId6">
            <a:alphaModFix/>
          </a:blip>
          <a:srcRect b="0" l="0" r="0" t="0"/>
          <a:stretch/>
        </p:blipFill>
        <p:spPr>
          <a:xfrm>
            <a:off x="5699594" y="3926911"/>
            <a:ext cx="3857750" cy="257308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600"/>
              <a:buFont typeface="Trebuchet MS"/>
              <a:buNone/>
            </a:pPr>
            <a:r>
              <a:rPr b="1" lang="en-US">
                <a:solidFill>
                  <a:srgbClr val="005496"/>
                </a:solidFill>
              </a:rPr>
              <a:t>Before We Get Started!</a:t>
            </a:r>
            <a:endParaRPr/>
          </a:p>
        </p:txBody>
      </p:sp>
      <p:sp>
        <p:nvSpPr>
          <p:cNvPr id="193" name="Google Shape;193;p6"/>
          <p:cNvSpPr txBox="1"/>
          <p:nvPr>
            <p:ph idx="1" type="body"/>
          </p:nvPr>
        </p:nvSpPr>
        <p:spPr>
          <a:xfrm>
            <a:off x="1624067" y="1296192"/>
            <a:ext cx="8148722"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We need to create a MathWorks account to use the MATLAB online tool!</a:t>
            </a:r>
            <a:endParaRPr sz="2800">
              <a:solidFill>
                <a:srgbClr val="FF6600"/>
              </a:solidFill>
            </a:endParaRPr>
          </a:p>
        </p:txBody>
      </p:sp>
      <p:sp>
        <p:nvSpPr>
          <p:cNvPr id="194" name="Google Shape;194;p6"/>
          <p:cNvSpPr txBox="1"/>
          <p:nvPr/>
        </p:nvSpPr>
        <p:spPr>
          <a:xfrm>
            <a:off x="486834" y="1930397"/>
            <a:ext cx="8781130" cy="8156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highlight>
                  <a:srgbClr val="FFFFFF"/>
                </a:highlight>
                <a:latin typeface="Arial"/>
                <a:ea typeface="Arial"/>
                <a:cs typeface="Arial"/>
                <a:sym typeface="Arial"/>
              </a:rPr>
              <a:t>Please watch the </a:t>
            </a:r>
            <a:r>
              <a:rPr b="1" i="0" lang="en-US" sz="1800" u="sng" cap="none" strike="noStrike">
                <a:solidFill>
                  <a:srgbClr val="0070C0"/>
                </a:solidFill>
                <a:highlight>
                  <a:srgbClr val="FFFFFF"/>
                </a:highlight>
                <a:latin typeface="Arial"/>
                <a:ea typeface="Arial"/>
                <a:cs typeface="Arial"/>
                <a:sym typeface="Arial"/>
                <a:hlinkClick r:id="rId3">
                  <a:extLst>
                    <a:ext uri="{A12FA001-AC4F-418D-AE19-62706E023703}">
                      <ahyp:hlinkClr val="tx"/>
                    </a:ext>
                  </a:extLst>
                </a:hlinkClick>
              </a:rPr>
              <a:t>video below </a:t>
            </a:r>
            <a:r>
              <a:rPr b="1" i="0" lang="en-US" sz="1800" u="none" cap="none" strike="noStrike">
                <a:solidFill>
                  <a:schemeClr val="dk1"/>
                </a:solidFill>
                <a:highlight>
                  <a:srgbClr val="FFFFFF"/>
                </a:highlight>
                <a:latin typeface="Arial"/>
                <a:ea typeface="Arial"/>
                <a:cs typeface="Arial"/>
                <a:sym typeface="Arial"/>
              </a:rPr>
              <a:t>on how to create a MathWorks Account:</a:t>
            </a:r>
            <a:endParaRPr b="0" i="0" sz="18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spcBef>
                <a:spcPts val="1800"/>
              </a:spcBef>
              <a:spcAft>
                <a:spcPts val="0"/>
              </a:spcAft>
              <a:buNone/>
            </a:pPr>
            <a:r>
              <a:t/>
            </a:r>
            <a:endParaRPr b="0" i="0" sz="1400" u="none" cap="none" strike="noStrike">
              <a:solidFill>
                <a:schemeClr val="dk1"/>
              </a:solidFill>
              <a:highlight>
                <a:srgbClr val="FFFFFF"/>
              </a:highlight>
              <a:latin typeface="Times New Roman"/>
              <a:ea typeface="Times New Roman"/>
              <a:cs typeface="Times New Roman"/>
              <a:sym typeface="Times New Roman"/>
            </a:endParaRPr>
          </a:p>
        </p:txBody>
      </p:sp>
      <p:pic>
        <p:nvPicPr>
          <p:cNvPr id="195" name="Google Shape;195;p6" title="Making a MathWorks Account (MATLAB)"/>
          <p:cNvPicPr preferRelativeResize="0"/>
          <p:nvPr/>
        </p:nvPicPr>
        <p:blipFill rotWithShape="1">
          <a:blip r:embed="rId4">
            <a:alphaModFix/>
          </a:blip>
          <a:srcRect b="0" l="0" r="0" t="0"/>
          <a:stretch/>
        </p:blipFill>
        <p:spPr>
          <a:xfrm>
            <a:off x="1624067" y="2564603"/>
            <a:ext cx="7097373" cy="401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Now That We Have a MathWorks Account</a:t>
            </a:r>
            <a:endParaRPr/>
          </a:p>
        </p:txBody>
      </p:sp>
      <p:sp>
        <p:nvSpPr>
          <p:cNvPr id="201" name="Google Shape;201;p7"/>
          <p:cNvSpPr txBox="1"/>
          <p:nvPr>
            <p:ph idx="1" type="body"/>
          </p:nvPr>
        </p:nvSpPr>
        <p:spPr>
          <a:xfrm>
            <a:off x="1624067" y="1296192"/>
            <a:ext cx="8148722"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We need to be able to grab our live scripts</a:t>
            </a:r>
            <a:r>
              <a:rPr b="1" lang="en-US">
                <a:solidFill>
                  <a:srgbClr val="FF6600"/>
                </a:solidFill>
                <a:latin typeface="Arial"/>
                <a:ea typeface="Arial"/>
                <a:cs typeface="Arial"/>
                <a:sym typeface="Arial"/>
              </a:rPr>
              <a:t> (code) from the MATLAB Drive</a:t>
            </a:r>
            <a:r>
              <a:rPr b="1" lang="en-US" sz="1800">
                <a:solidFill>
                  <a:srgbClr val="FF6600"/>
                </a:solidFill>
                <a:latin typeface="Arial"/>
                <a:ea typeface="Arial"/>
                <a:cs typeface="Arial"/>
                <a:sym typeface="Arial"/>
              </a:rPr>
              <a:t>!</a:t>
            </a:r>
            <a:endParaRPr sz="2800">
              <a:solidFill>
                <a:srgbClr val="FF6600"/>
              </a:solidFill>
            </a:endParaRPr>
          </a:p>
        </p:txBody>
      </p:sp>
      <p:sp>
        <p:nvSpPr>
          <p:cNvPr id="202" name="Google Shape;202;p7"/>
          <p:cNvSpPr txBox="1"/>
          <p:nvPr/>
        </p:nvSpPr>
        <p:spPr>
          <a:xfrm>
            <a:off x="486834" y="1930397"/>
            <a:ext cx="8781130" cy="10926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highlight>
                  <a:srgbClr val="FFFFFF"/>
                </a:highlight>
                <a:latin typeface="Arial"/>
                <a:ea typeface="Arial"/>
                <a:cs typeface="Arial"/>
                <a:sym typeface="Arial"/>
              </a:rPr>
              <a:t>Please watch the </a:t>
            </a:r>
            <a:r>
              <a:rPr b="1" i="0" lang="en-US" sz="1800" u="sng" cap="none" strike="noStrike">
                <a:solidFill>
                  <a:srgbClr val="0070C0"/>
                </a:solidFill>
                <a:highlight>
                  <a:srgbClr val="FFFFFF"/>
                </a:highlight>
                <a:latin typeface="Arial"/>
                <a:ea typeface="Arial"/>
                <a:cs typeface="Arial"/>
                <a:sym typeface="Arial"/>
                <a:hlinkClick r:id="rId3">
                  <a:extLst>
                    <a:ext uri="{A12FA001-AC4F-418D-AE19-62706E023703}">
                      <ahyp:hlinkClr val="tx"/>
                    </a:ext>
                  </a:extLst>
                </a:hlinkClick>
              </a:rPr>
              <a:t>video below </a:t>
            </a:r>
            <a:r>
              <a:rPr b="1" i="0" lang="en-US" sz="1800" u="none" cap="none" strike="noStrike">
                <a:solidFill>
                  <a:schemeClr val="dk1"/>
                </a:solidFill>
                <a:highlight>
                  <a:srgbClr val="FFFFFF"/>
                </a:highlight>
                <a:latin typeface="Arial"/>
                <a:ea typeface="Arial"/>
                <a:cs typeface="Arial"/>
                <a:sym typeface="Arial"/>
              </a:rPr>
              <a:t>on how to access the MATLAB Drive and copy files over to your own MATLAB Drive so you can make edits:</a:t>
            </a:r>
            <a:endParaRPr b="0" i="0" sz="18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spcBef>
                <a:spcPts val="1800"/>
              </a:spcBef>
              <a:spcAft>
                <a:spcPts val="0"/>
              </a:spcAft>
              <a:buNone/>
            </a:pPr>
            <a:r>
              <a:t/>
            </a:r>
            <a:endParaRPr b="0" i="0" sz="1400" u="none" cap="none" strike="noStrike">
              <a:solidFill>
                <a:schemeClr val="dk1"/>
              </a:solidFill>
              <a:highlight>
                <a:srgbClr val="FFFFFF"/>
              </a:highlight>
              <a:latin typeface="Times New Roman"/>
              <a:ea typeface="Times New Roman"/>
              <a:cs typeface="Times New Roman"/>
              <a:sym typeface="Times New Roman"/>
            </a:endParaRPr>
          </a:p>
        </p:txBody>
      </p:sp>
      <p:pic>
        <p:nvPicPr>
          <p:cNvPr id="203" name="Google Shape;203;p7" title="How to Access MATLAB Drive"/>
          <p:cNvPicPr preferRelativeResize="0"/>
          <p:nvPr/>
        </p:nvPicPr>
        <p:blipFill rotWithShape="1">
          <a:blip r:embed="rId4">
            <a:alphaModFix/>
          </a:blip>
          <a:srcRect b="0" l="0" r="0" t="0"/>
          <a:stretch/>
        </p:blipFill>
        <p:spPr>
          <a:xfrm>
            <a:off x="1624067" y="2693192"/>
            <a:ext cx="6966724" cy="39362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8"/>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210" name="Google Shape;210;p8"/>
          <p:cNvSpPr txBox="1"/>
          <p:nvPr>
            <p:ph idx="1" type="body"/>
          </p:nvPr>
        </p:nvSpPr>
        <p:spPr>
          <a:xfrm>
            <a:off x="1624067" y="1296192"/>
            <a:ext cx="8148722"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Please copy over the files for Section 01 from the MATLAB Drive, you can find the link at the top of the PDF or Handout</a:t>
            </a:r>
            <a:endParaRPr sz="2800">
              <a:solidFill>
                <a:srgbClr val="FF6600"/>
              </a:solidFill>
            </a:endParaRPr>
          </a:p>
        </p:txBody>
      </p:sp>
      <p:sp>
        <p:nvSpPr>
          <p:cNvPr id="211" name="Google Shape;211;p8"/>
          <p:cNvSpPr txBox="1"/>
          <p:nvPr/>
        </p:nvSpPr>
        <p:spPr>
          <a:xfrm>
            <a:off x="524934" y="2273297"/>
            <a:ext cx="8781130" cy="44781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highlight>
                  <a:srgbClr val="FFFFFF"/>
                </a:highlight>
                <a:latin typeface="Arial"/>
                <a:ea typeface="Arial"/>
                <a:cs typeface="Arial"/>
                <a:sym typeface="Arial"/>
              </a:rPr>
              <a:t>Please refer to the video on the previous slide on how to copy files over from the MATLAB Drive to your own. </a:t>
            </a:r>
            <a:endParaRPr/>
          </a:p>
          <a:p>
            <a:pPr indent="0" lvl="0" marL="0" marR="0" rtl="0" algn="l">
              <a:spcBef>
                <a:spcPts val="1800"/>
              </a:spcBef>
              <a:spcAft>
                <a:spcPts val="0"/>
              </a:spcAft>
              <a:buNone/>
            </a:pPr>
            <a:r>
              <a:rPr b="1" i="0" lang="en-US" sz="1800" u="none" cap="none" strike="noStrike">
                <a:solidFill>
                  <a:schemeClr val="dk1"/>
                </a:solidFill>
                <a:highlight>
                  <a:srgbClr val="FFFFFF"/>
                </a:highlight>
                <a:latin typeface="Arial"/>
                <a:ea typeface="Arial"/>
                <a:cs typeface="Arial"/>
                <a:sym typeface="Arial"/>
              </a:rPr>
              <a:t>Remember that you may need to exit MATLAB by clicking your profile in the top right and re-opening the MATLAB online tool for the files to appear.</a:t>
            </a:r>
            <a:endParaRPr/>
          </a:p>
          <a:p>
            <a:pPr indent="0" lvl="0" marL="0" marR="0" rtl="0" algn="l">
              <a:spcBef>
                <a:spcPts val="1800"/>
              </a:spcBef>
              <a:spcAft>
                <a:spcPts val="0"/>
              </a:spcAft>
              <a:buNone/>
            </a:pPr>
            <a:r>
              <a:t/>
            </a:r>
            <a:endParaRPr b="1" i="0" sz="1800" u="none" cap="none" strike="noStrike">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t/>
            </a:r>
            <a:endParaRPr b="1" i="0" sz="1800" u="none" cap="none" strike="noStrike">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rPr b="1" i="0" lang="en-US" sz="1800" u="none" cap="none" strike="noStrike">
                <a:solidFill>
                  <a:schemeClr val="dk1"/>
                </a:solidFill>
                <a:highlight>
                  <a:srgbClr val="FFFFFF"/>
                </a:highlight>
                <a:latin typeface="Arial"/>
                <a:ea typeface="Arial"/>
                <a:cs typeface="Arial"/>
                <a:sym typeface="Arial"/>
              </a:rPr>
              <a:t>‘</a:t>
            </a:r>
            <a:endParaRPr/>
          </a:p>
          <a:p>
            <a:pPr indent="0" lvl="0" marL="0" marR="0" rtl="0" algn="l">
              <a:spcBef>
                <a:spcPts val="1800"/>
              </a:spcBef>
              <a:spcAft>
                <a:spcPts val="0"/>
              </a:spcAft>
              <a:buNone/>
            </a:pPr>
            <a:r>
              <a:t/>
            </a:r>
            <a:endParaRPr b="1" i="0" sz="1800" u="none" cap="none" strike="noStrike">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t/>
            </a:r>
            <a:endParaRPr b="1" i="0" sz="1800" u="none" cap="none" strike="noStrike">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rPr b="1" i="0" lang="en-US" sz="1800" u="sng" cap="none" strike="noStrike">
                <a:solidFill>
                  <a:srgbClr val="0070C0"/>
                </a:solidFill>
                <a:latin typeface="Arial"/>
                <a:ea typeface="Arial"/>
                <a:cs typeface="Arial"/>
                <a:sym typeface="Arial"/>
                <a:hlinkClick r:id="rId3">
                  <a:extLst>
                    <a:ext uri="{A12FA001-AC4F-418D-AE19-62706E023703}">
                      <ahyp:hlinkClr val="tx"/>
                    </a:ext>
                  </a:extLst>
                </a:hlinkClick>
              </a:rPr>
              <a:t>The MATLAB files for this section can be found at this link.</a:t>
            </a:r>
            <a:r>
              <a:rPr b="0" i="0" lang="en-US" sz="1800" u="none" cap="none" strike="noStrike">
                <a:solidFill>
                  <a:srgbClr val="0070C0"/>
                </a:solidFill>
                <a:latin typeface="Arial"/>
                <a:ea typeface="Arial"/>
                <a:cs typeface="Arial"/>
                <a:sym typeface="Arial"/>
              </a:rPr>
              <a:t> </a:t>
            </a:r>
            <a:endParaRPr b="1" i="0" sz="1800" u="none" cap="none" strike="noStrike">
              <a:solidFill>
                <a:srgbClr val="0070C0"/>
              </a:solidFill>
              <a:highlight>
                <a:srgbClr val="FFFFFF"/>
              </a:highlight>
              <a:latin typeface="Arial"/>
              <a:ea typeface="Arial"/>
              <a:cs typeface="Arial"/>
              <a:sym typeface="Arial"/>
            </a:endParaRPr>
          </a:p>
        </p:txBody>
      </p:sp>
      <p:pic>
        <p:nvPicPr>
          <p:cNvPr id="212" name="Google Shape;212;p8"/>
          <p:cNvPicPr preferRelativeResize="0"/>
          <p:nvPr/>
        </p:nvPicPr>
        <p:blipFill rotWithShape="1">
          <a:blip r:embed="rId4">
            <a:alphaModFix/>
          </a:blip>
          <a:srcRect b="0" l="0" r="0" t="0"/>
          <a:stretch/>
        </p:blipFill>
        <p:spPr>
          <a:xfrm>
            <a:off x="1714500" y="3844186"/>
            <a:ext cx="6715125" cy="23001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9"/>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Getting Started With MATLAB Onramp</a:t>
            </a:r>
            <a:endParaRPr/>
          </a:p>
        </p:txBody>
      </p:sp>
      <p:sp>
        <p:nvSpPr>
          <p:cNvPr id="219" name="Google Shape;219;p9"/>
          <p:cNvSpPr txBox="1"/>
          <p:nvPr>
            <p:ph idx="1" type="body"/>
          </p:nvPr>
        </p:nvSpPr>
        <p:spPr>
          <a:xfrm>
            <a:off x="6019799" y="1270000"/>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MATLAB Desktop and Editor</a:t>
            </a:r>
            <a:endParaRPr sz="2800">
              <a:solidFill>
                <a:srgbClr val="FF6600"/>
              </a:solidFill>
            </a:endParaRPr>
          </a:p>
        </p:txBody>
      </p:sp>
      <p:sp>
        <p:nvSpPr>
          <p:cNvPr id="220" name="Google Shape;220;p9"/>
          <p:cNvSpPr txBox="1"/>
          <p:nvPr/>
        </p:nvSpPr>
        <p:spPr>
          <a:xfrm>
            <a:off x="428765" y="1744444"/>
            <a:ext cx="853916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The default layout contains three main windows: the Command window, the Workspace, and the Current Folder.</a:t>
            </a:r>
            <a:endParaRPr/>
          </a:p>
        </p:txBody>
      </p:sp>
      <p:pic>
        <p:nvPicPr>
          <p:cNvPr id="221" name="Google Shape;221;p9"/>
          <p:cNvPicPr preferRelativeResize="0"/>
          <p:nvPr/>
        </p:nvPicPr>
        <p:blipFill rotWithShape="1">
          <a:blip r:embed="rId3">
            <a:alphaModFix/>
          </a:blip>
          <a:srcRect b="0" l="0" r="0" t="0"/>
          <a:stretch/>
        </p:blipFill>
        <p:spPr>
          <a:xfrm>
            <a:off x="1529361" y="2590800"/>
            <a:ext cx="7286625" cy="38561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2024-06-04T12:50:13Z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0x0101005614FBB91A2D4E448317DF2B29665D4B</vt:lpwstr>
  </property>
  <property fmtid="{D5CDD505-2E9C-101B-9397-08002B2CF9AE}" pid="3" name="MediaServiceImageTags">
    <vt:lpwstr/>
  </property>
</Properties>
</file>